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742" r:id="rId1"/>
    <p:sldMasterId id="2147483743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82" r:id="rId21"/>
    <p:sldId id="283" r:id="rId22"/>
    <p:sldId id="274" r:id="rId23"/>
    <p:sldId id="285" r:id="rId24"/>
    <p:sldId id="286" r:id="rId25"/>
    <p:sldId id="287" r:id="rId26"/>
    <p:sldId id="288" r:id="rId27"/>
    <p:sldId id="284" r:id="rId28"/>
    <p:sldId id="289" r:id="rId29"/>
    <p:sldId id="290" r:id="rId30"/>
    <p:sldId id="291" r:id="rId31"/>
    <p:sldId id="292" r:id="rId32"/>
    <p:sldId id="281" r:id="rId33"/>
    <p:sldId id="296" r:id="rId34"/>
    <p:sldId id="294" r:id="rId35"/>
    <p:sldId id="295" r:id="rId36"/>
    <p:sldId id="293" r:id="rId37"/>
  </p:sldIdLst>
  <p:sldSz cx="18275300" cy="10279063"/>
  <p:notesSz cx="6858000" cy="9144000"/>
  <p:defaultTextStyle>
    <a:defPPr algn="l" rtl="0" eaLnBrk="0" latinLnBrk="0" hangingPunct="0">
      <a:defRPr kumimoji="1" lang="en-US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89B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>
      <p:cViewPr varScale="1">
        <p:scale>
          <a:sx n="56" d="100"/>
          <a:sy n="56" d="100"/>
        </p:scale>
        <p:origin x="114" y="390"/>
      </p:cViewPr>
      <p:guideLst>
        <p:guide orient="horz" pos="2156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14" cy="7621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0709" y="685800"/>
            <a:ext cx="6096581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0477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7001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2143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6/27/2024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989543" y="9724864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6/27/2024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532453" y="9404192"/>
            <a:ext cx="2437941" cy="53333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9DCEDAA7-2A5E-4EC6-BFB8-4648C95A54BF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Arial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56" y="411628"/>
            <a:ext cx="16447639" cy="171313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56" y="2398386"/>
            <a:ext cx="16447639" cy="678353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6/27/2024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532453" y="9404192"/>
            <a:ext cx="2437941" cy="5333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2DDEC1C-0244-4398-A3B0-A9BDCD9E382C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2672" y="411096"/>
            <a:ext cx="16448251" cy="17125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?? ??"/>
                <a:sym typeface="?? ??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286751" y="5971079"/>
            <a:ext cx="8072553" cy="32918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마스터 텍스트 스타일을 편집합니다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둘째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셋째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넷째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6/27/2024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BD3B6C87-C4C0-41B4-B6D8-B3F63970BC21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9.emf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1.emf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4101" name="그림 410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2" name="Group 2"/>
          <p:cNvGrpSpPr/>
          <p:nvPr/>
        </p:nvGrpSpPr>
        <p:grpSpPr>
          <a:xfrm>
            <a:off x="620579" y="566659"/>
            <a:ext cx="17029200" cy="9143915"/>
            <a:chOff x="620579" y="566659"/>
            <a:chExt cx="17029200" cy="9143915"/>
          </a:xfrm>
        </p:grpSpPr>
        <p:pic>
          <p:nvPicPr>
            <p:cNvPr id="4103" name="그림 410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6659"/>
              <a:ext cx="17029200" cy="91439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4" name="Group 3"/>
          <p:cNvGrpSpPr/>
          <p:nvPr/>
        </p:nvGrpSpPr>
        <p:grpSpPr>
          <a:xfrm>
            <a:off x="13584924" y="419022"/>
            <a:ext cx="2823640" cy="1503110"/>
            <a:chOff x="13584924" y="419022"/>
            <a:chExt cx="2823640" cy="1503110"/>
          </a:xfrm>
        </p:grpSpPr>
        <p:pic>
          <p:nvPicPr>
            <p:cNvPr id="4105" name="그림 4104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358492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106" name="TextBox 4105"/>
          <p:cNvSpPr txBox="1"/>
          <p:nvPr/>
        </p:nvSpPr>
        <p:spPr>
          <a:xfrm>
            <a:off x="13537311" y="720604"/>
            <a:ext cx="2985567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중간보고</a:t>
            </a:r>
            <a:endParaRPr kumimoji="0" lang="ko-KR" altLang="en-US" sz="32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7" name="TextBox 4106"/>
          <p:cNvSpPr txBox="1"/>
          <p:nvPr/>
        </p:nvSpPr>
        <p:spPr>
          <a:xfrm>
            <a:off x="1025312" y="8109058"/>
            <a:ext cx="15383253" cy="12301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595959">
                    <a:alpha val="100000"/>
                  </a:srgbClr>
                </a:solidFill>
                <a:latin typeface="D2Coding"/>
              </a:rPr>
              <a:t>AI데이터플랫폼(WITH Python, JAVA, Spring)을 활용한 빅데이터 분석 전문가 과정(8회차)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595959">
                    <a:alpha val="100000"/>
                  </a:srgbClr>
                </a:solidFill>
                <a:latin typeface="D2Coding"/>
              </a:rPr>
              <a:t>빅데이터분석 프로젝트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595959">
                    <a:alpha val="100000"/>
                  </a:srgbClr>
                </a:solidFill>
                <a:latin typeface="D2Coding"/>
              </a:rPr>
              <a:t>먼지가되어팀</a:t>
            </a:r>
            <a:endParaRPr kumimoji="0" lang="ko-KR" altLang="en-US" sz="2500" b="1" i="0">
              <a:solidFill>
                <a:srgbClr val="595959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8" name="TextBox 4107"/>
          <p:cNvSpPr txBox="1"/>
          <p:nvPr/>
        </p:nvSpPr>
        <p:spPr>
          <a:xfrm>
            <a:off x="903127" y="3996590"/>
            <a:ext cx="15856251" cy="2376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5000" b="1" i="0" baseline="0">
                <a:solidFill>
                  <a:srgbClr val="3A3C84">
                    <a:alpha val="100000"/>
                  </a:srgbClr>
                </a:solidFill>
                <a:latin typeface="D2Coding"/>
              </a:rPr>
              <a:t>미</a:t>
            </a:r>
            <a:r>
              <a:rPr kumimoji="0" lang="ko-KR" altLang="en-US" sz="9000" b="1" i="0" baseline="0">
                <a:solidFill>
                  <a:srgbClr val="7A7CC4">
                    <a:alpha val="100000"/>
                  </a:srgbClr>
                </a:solidFill>
                <a:latin typeface="D2Coding"/>
              </a:rPr>
              <a:t>세먼지</a:t>
            </a:r>
            <a:r>
              <a:rPr kumimoji="0" lang="ko-KR" altLang="en-US" sz="15000" b="1" i="0" baseline="0">
                <a:solidFill>
                  <a:srgbClr val="3A3C84">
                    <a:alpha val="100000"/>
                  </a:srgbClr>
                </a:solidFill>
                <a:latin typeface="D2Coding"/>
              </a:rPr>
              <a:t>안</a:t>
            </a:r>
            <a:r>
              <a:rPr kumimoji="0" lang="ko-KR" altLang="en-US" sz="9000" b="1" i="0" baseline="0">
                <a:solidFill>
                  <a:srgbClr val="7A7CC4">
                    <a:alpha val="100000"/>
                  </a:srgbClr>
                </a:solidFill>
                <a:latin typeface="D2Coding"/>
              </a:rPr>
              <a:t>심여</a:t>
            </a:r>
            <a:r>
              <a:rPr kumimoji="0" lang="ko-KR" altLang="en-US" sz="15000" b="1" i="0" baseline="0">
                <a:solidFill>
                  <a:srgbClr val="3A3C84">
                    <a:alpha val="100000"/>
                  </a:srgbClr>
                </a:solidFill>
                <a:latin typeface="D2Coding"/>
              </a:rPr>
              <a:t>행</a:t>
            </a:r>
            <a:endParaRPr kumimoji="0" lang="ko-KR" altLang="en-US" sz="15000" b="1" i="0">
              <a:solidFill>
                <a:srgbClr val="3A3C84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9" name="TextBox 4108"/>
          <p:cNvSpPr txBox="1"/>
          <p:nvPr/>
        </p:nvSpPr>
        <p:spPr>
          <a:xfrm>
            <a:off x="834862" y="3082355"/>
            <a:ext cx="15857814" cy="7015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808080">
                    <a:alpha val="100000"/>
                  </a:srgbClr>
                </a:solidFill>
                <a:latin typeface="D2Coding"/>
              </a:rPr>
              <a:t>미세먼지야.. 이제 헤어지자</a:t>
            </a:r>
            <a:endParaRPr kumimoji="0" lang="ko-KR" altLang="en-US" sz="4000" b="1" i="0">
              <a:solidFill>
                <a:srgbClr val="80808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4110" name="그림 4109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334220" y="2636373"/>
            <a:ext cx="2218914" cy="15125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" name="TextBox 1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>
                <a:solidFill>
                  <a:srgbClr val="FFFFFF">
                    <a:alpha val="100000"/>
                  </a:srgbClr>
                </a:solidFill>
                <a:latin typeface="Calibri"/>
              </a:rPr>
              <a:t>1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3317" name="그림 1331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3318" name="Group 2"/>
          <p:cNvGrpSpPr/>
          <p:nvPr/>
        </p:nvGrpSpPr>
        <p:grpSpPr>
          <a:xfrm>
            <a:off x="622197" y="560296"/>
            <a:ext cx="17027582" cy="9148660"/>
            <a:chOff x="622197" y="560296"/>
            <a:chExt cx="17027582" cy="9148660"/>
          </a:xfrm>
        </p:grpSpPr>
        <p:pic>
          <p:nvPicPr>
            <p:cNvPr id="13319" name="그림 1331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2197" y="560296"/>
              <a:ext cx="17027582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3320" name="TextBox 13319"/>
          <p:cNvSpPr txBox="1"/>
          <p:nvPr/>
        </p:nvSpPr>
        <p:spPr>
          <a:xfrm>
            <a:off x="1139626" y="1634839"/>
            <a:ext cx="5407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 서비스 분석(4/6)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3321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3322" name="그림 13321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3323" name="TextBox 13322"/>
          <p:cNvSpPr txBox="1"/>
          <p:nvPr/>
        </p:nvSpPr>
        <p:spPr>
          <a:xfrm>
            <a:off x="1520525" y="568222"/>
            <a:ext cx="3807759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2. 배경 및 필요성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324" name="TextBox 1332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10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325" name="TextBox 13324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에어맵코리아(KT)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326" name="TextBox 13325"/>
          <p:cNvSpPr txBox="1"/>
          <p:nvPr/>
        </p:nvSpPr>
        <p:spPr>
          <a:xfrm>
            <a:off x="9775601" y="2091929"/>
            <a:ext cx="7617028" cy="12303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에어맵코리아는 국가 측정소와 KT 측정소 미세먼지 데이터를 수집하여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나의 현 위치와 가까운 미세먼지 실시간 데이터를 제공하는 앱 서비스!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3327" name="그림 13326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82463" y="3223629"/>
            <a:ext cx="8236043" cy="5952045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13328" name="그림 13327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085223" y="4926677"/>
            <a:ext cx="5102893" cy="4441009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13332" name="TextBox 13331"/>
          <p:cNvSpPr txBox="1"/>
          <p:nvPr/>
        </p:nvSpPr>
        <p:spPr>
          <a:xfrm>
            <a:off x="9794690" y="3568023"/>
            <a:ext cx="7456718" cy="8496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현 위치 뿐만 아니라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관심지역을 등록하면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관심지역의 정보도 제공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3333" name="그림 13332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3377004" y="6552028"/>
            <a:ext cx="3855316" cy="279824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13334" name="TextBox 13333"/>
          <p:cNvSpPr txBox="1"/>
          <p:nvPr/>
        </p:nvSpPr>
        <p:spPr>
          <a:xfrm>
            <a:off x="13380185" y="5363170"/>
            <a:ext cx="4045766" cy="845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미세먼지 등급에 따른</a:t>
            </a:r>
            <a:endParaRPr kumimoji="0" lang="ko-KR" altLang="en-US" sz="2500" b="1" i="1" baseline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행동요령도 제안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4341" name="그림 1434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4342" name="Group 2"/>
          <p:cNvGrpSpPr/>
          <p:nvPr/>
        </p:nvGrpSpPr>
        <p:grpSpPr>
          <a:xfrm>
            <a:off x="622197" y="560296"/>
            <a:ext cx="17027582" cy="9148660"/>
            <a:chOff x="622197" y="560296"/>
            <a:chExt cx="17027582" cy="9148660"/>
          </a:xfrm>
        </p:grpSpPr>
        <p:pic>
          <p:nvPicPr>
            <p:cNvPr id="14343" name="그림 1434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2197" y="560296"/>
              <a:ext cx="17027582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4344" name="TextBox 14343"/>
          <p:cNvSpPr txBox="1"/>
          <p:nvPr/>
        </p:nvSpPr>
        <p:spPr>
          <a:xfrm>
            <a:off x="1139626" y="1634839"/>
            <a:ext cx="5407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 서비스 분석(5/6)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4345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4346" name="그림 14345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4347" name="TextBox 14346"/>
          <p:cNvSpPr txBox="1"/>
          <p:nvPr/>
        </p:nvSpPr>
        <p:spPr>
          <a:xfrm>
            <a:off x="1520525" y="568222"/>
            <a:ext cx="3807759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2. 배경 및 필요성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348" name="TextBox 14347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11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349" name="TextBox 14348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에어코리아(정부24)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350" name="TextBox 14349"/>
          <p:cNvSpPr txBox="1"/>
          <p:nvPr/>
        </p:nvSpPr>
        <p:spPr>
          <a:xfrm>
            <a:off x="6775800" y="2320501"/>
            <a:ext cx="4036276" cy="19924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앞선 기능들 모두 제공 중!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E46C0A">
                    <a:alpha val="100000"/>
                  </a:srgbClr>
                </a:solidFill>
                <a:latin typeface="D2Coding"/>
              </a:rPr>
              <a:t>오늘/내일/모레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까지 </a:t>
            </a:r>
            <a:r>
              <a:rPr kumimoji="0" lang="ko-KR" altLang="en-US" sz="2500" b="1" i="1" baseline="0">
                <a:solidFill>
                  <a:srgbClr val="E46C0A">
                    <a:alpha val="100000"/>
                  </a:srgbClr>
                </a:solidFill>
                <a:latin typeface="D2Coding"/>
              </a:rPr>
              <a:t>시간별 </a:t>
            </a:r>
            <a:br>
              <a:rPr kumimoji="0" lang="ko-KR" altLang="en-US" sz="2500" b="1" i="1" baseline="0">
                <a:solidFill>
                  <a:srgbClr val="E46C0A">
                    <a:alpha val="100000"/>
                  </a:srgbClr>
                </a:solidFill>
                <a:latin typeface="D2Coding"/>
              </a:rPr>
            </a:b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미세먼지 </a:t>
            </a:r>
            <a:r>
              <a:rPr kumimoji="0" lang="ko-KR" altLang="en-US" sz="2500" b="1" i="1" baseline="0">
                <a:solidFill>
                  <a:srgbClr val="E46C0A">
                    <a:alpha val="100000"/>
                  </a:srgbClr>
                </a:solidFill>
                <a:latin typeface="D2Coding"/>
              </a:rPr>
              <a:t>예측 정보 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제공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14351" name="그림 14350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158546"/>
            <a:ext cx="5375841" cy="6321836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14352" name="그림 14351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042526" y="4734665"/>
            <a:ext cx="3642651" cy="47441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4356" name="그림 14355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1035850" y="1934802"/>
            <a:ext cx="6282206" cy="743450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14357" name="오른쪽 화살표 14356"/>
          <p:cNvSpPr/>
          <p:nvPr/>
        </p:nvSpPr>
        <p:spPr>
          <a:xfrm>
            <a:off x="10435923" y="3602965"/>
            <a:ext cx="528536" cy="22857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4" name="Group 1"/>
          <p:cNvGrpSpPr/>
          <p:nvPr/>
        </p:nvGrpSpPr>
        <p:grpSpPr>
          <a:xfrm>
            <a:off x="-11051" y="5137779"/>
            <a:ext cx="18284592" cy="5169540"/>
            <a:chOff x="-11051" y="5137779"/>
            <a:chExt cx="18284592" cy="5169540"/>
          </a:xfrm>
        </p:grpSpPr>
        <p:pic>
          <p:nvPicPr>
            <p:cNvPr id="15365" name="그림 1536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1051" y="5137779"/>
              <a:ext cx="18284592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5366" name="Group 2"/>
          <p:cNvGrpSpPr/>
          <p:nvPr/>
        </p:nvGrpSpPr>
        <p:grpSpPr>
          <a:xfrm>
            <a:off x="612653" y="576148"/>
            <a:ext cx="17029200" cy="9148715"/>
            <a:chOff x="612653" y="576148"/>
            <a:chExt cx="17029200" cy="9148715"/>
          </a:xfrm>
        </p:grpSpPr>
        <p:pic>
          <p:nvPicPr>
            <p:cNvPr id="15367" name="그림 1536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12653" y="576148"/>
              <a:ext cx="17029200" cy="91487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5368" name="TextBox 15367"/>
          <p:cNvSpPr txBox="1"/>
          <p:nvPr/>
        </p:nvSpPr>
        <p:spPr>
          <a:xfrm>
            <a:off x="1182494" y="1657054"/>
            <a:ext cx="5728217" cy="59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 서비스 분석(6/6)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5369" name="Group 3"/>
          <p:cNvGrpSpPr/>
          <p:nvPr/>
        </p:nvGrpSpPr>
        <p:grpSpPr>
          <a:xfrm>
            <a:off x="911053" y="493650"/>
            <a:ext cx="4950511" cy="988807"/>
            <a:chOff x="911053" y="493650"/>
            <a:chExt cx="4950511" cy="988807"/>
          </a:xfrm>
        </p:grpSpPr>
        <p:pic>
          <p:nvPicPr>
            <p:cNvPr id="15370" name="그림 1536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3650"/>
              <a:ext cx="4950511" cy="98880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5371" name="TextBox 15370"/>
          <p:cNvSpPr txBox="1"/>
          <p:nvPr/>
        </p:nvSpPr>
        <p:spPr>
          <a:xfrm>
            <a:off x="1520525" y="568222"/>
            <a:ext cx="3807759" cy="5714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2. 배경 및 필요성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372" name="TextBox 15371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373" name="TextBox 15372"/>
          <p:cNvSpPr txBox="1"/>
          <p:nvPr/>
        </p:nvSpPr>
        <p:spPr>
          <a:xfrm>
            <a:off x="1182494" y="2379222"/>
            <a:ext cx="17364050" cy="5507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6761" lvl="0" indent="-366761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유사 서비스 비교표</a:t>
            </a:r>
            <a:endParaRPr kumimoji="1" lang="ko-KR" altLang="en-US" sz="28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5374" name="표 15373"/>
          <p:cNvGraphicFramePr/>
          <p:nvPr/>
        </p:nvGraphicFramePr>
        <p:xfrm>
          <a:off x="1368199" y="3158546"/>
          <a:ext cx="15699573" cy="6185305"/>
        </p:xfrm>
        <a:graphic>
          <a:graphicData uri="http://schemas.openxmlformats.org/drawingml/2006/table">
            <a:tbl>
              <a:tblPr firstRow="1" bandRow="1"/>
              <a:tblGrid>
                <a:gridCol w="1828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35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9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97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81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697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126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4120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665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6819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82486"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제공자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114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정보 제공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예측 정보 제공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행동강령</a:t>
                      </a:r>
                      <a:b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제안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안심지역</a:t>
                      </a:r>
                      <a:b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추천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422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지도(시각화)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검색(지역)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검색(시간)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현위치인식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과거데이터 분석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실시간데이터</a:t>
                      </a:r>
                      <a:b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분석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미세미세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spc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라이프오버플로우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 8단계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대기환경정보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네이버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3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에어맵코리아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KT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WHO,</a:t>
                      </a: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(3일까지만)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미안행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먼지가</a:t>
                      </a:r>
                    </a:p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되어</a:t>
                      </a: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(365일)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4" name="Group 1"/>
          <p:cNvGrpSpPr/>
          <p:nvPr/>
        </p:nvGrpSpPr>
        <p:grpSpPr>
          <a:xfrm>
            <a:off x="-12614" y="563477"/>
            <a:ext cx="18286156" cy="9743842"/>
            <a:chOff x="-12615" y="563478"/>
            <a:chExt cx="18286156" cy="9743842"/>
          </a:xfrm>
        </p:grpSpPr>
        <p:grpSp>
          <p:nvGrpSpPr>
            <p:cNvPr id="16645" name="Group 1"/>
            <p:cNvGrpSpPr/>
            <p:nvPr/>
          </p:nvGrpSpPr>
          <p:grpSpPr>
            <a:xfrm>
              <a:off x="-12615" y="5137779"/>
              <a:ext cx="18286156" cy="5169540"/>
              <a:chOff x="-12614" y="5137779"/>
              <a:chExt cx="18286156" cy="5169540"/>
            </a:xfrm>
          </p:grpSpPr>
          <p:pic>
            <p:nvPicPr>
              <p:cNvPr id="16902" name="그림 16901"/>
              <p:cNvPicPr>
                <a:picLocks noChangeAspect="1"/>
              </p:cNvPicPr>
              <p:nvPr/>
            </p:nvPicPr>
            <p:blipFill rotWithShape="1">
              <a:blip r:embed="rId2">
                <a:lum/>
              </a:blip>
              <a:stretch>
                <a:fillRect/>
              </a:stretch>
            </p:blipFill>
            <p:spPr>
              <a:xfrm>
                <a:off x="-12614" y="5137779"/>
                <a:ext cx="18286156" cy="51695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  <p:grpSp>
          <p:nvGrpSpPr>
            <p:cNvPr id="16647" name="Group 1"/>
            <p:cNvGrpSpPr/>
            <p:nvPr/>
          </p:nvGrpSpPr>
          <p:grpSpPr>
            <a:xfrm>
              <a:off x="620579" y="563478"/>
              <a:ext cx="17029200" cy="9148660"/>
              <a:chOff x="620579" y="563477"/>
              <a:chExt cx="17029200" cy="9148660"/>
            </a:xfrm>
          </p:grpSpPr>
          <p:pic>
            <p:nvPicPr>
              <p:cNvPr id="16904" name="그림 16903"/>
              <p:cNvPicPr>
                <a:picLocks noChangeAspect="1"/>
              </p:cNvPicPr>
              <p:nvPr/>
            </p:nvPicPr>
            <p:blipFill rotWithShape="1">
              <a:blip r:embed="rId3">
                <a:lum/>
              </a:blip>
              <a:stretch>
                <a:fillRect/>
              </a:stretch>
            </p:blipFill>
            <p:spPr>
              <a:xfrm>
                <a:off x="620579" y="563477"/>
                <a:ext cx="17029200" cy="91486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</p:grpSp>
      <p:sp>
        <p:nvSpPr>
          <p:cNvPr id="16905" name="TextBox 16904"/>
          <p:cNvSpPr txBox="1"/>
          <p:nvPr/>
        </p:nvSpPr>
        <p:spPr>
          <a:xfrm>
            <a:off x="923780" y="1787221"/>
            <a:ext cx="1332777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미세먼지안심여행(미안행)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의 주요 목적 및 기능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6650" name="Group 2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6907" name="그림 1690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908" name="TextBox 16907"/>
          <p:cNvSpPr txBox="1"/>
          <p:nvPr/>
        </p:nvSpPr>
        <p:spPr>
          <a:xfrm>
            <a:off x="987244" y="517428"/>
            <a:ext cx="4721939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09" name="TextBox 1690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0" name="TextBox 16909"/>
          <p:cNvSpPr txBox="1"/>
          <p:nvPr/>
        </p:nvSpPr>
        <p:spPr>
          <a:xfrm>
            <a:off x="1282462" y="4141046"/>
            <a:ext cx="7626545" cy="693588"/>
          </a:xfrm>
          <a:prstGeom prst="rect">
            <a:avLst/>
          </a:prstGeom>
          <a:solidFill>
            <a:srgbClr val="6182D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핵심 기능</a:t>
            </a:r>
            <a:endParaRPr kumimoji="0" lang="ko-KR" altLang="en-US" sz="3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1" name="TextBox 16910"/>
          <p:cNvSpPr txBox="1"/>
          <p:nvPr/>
        </p:nvSpPr>
        <p:spPr>
          <a:xfrm>
            <a:off x="9158284" y="4141046"/>
            <a:ext cx="7643276" cy="693588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서브 기능</a:t>
            </a:r>
            <a:endParaRPr kumimoji="0" lang="ko-KR" altLang="en-US" sz="35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2" name="타원 16911"/>
          <p:cNvSpPr/>
          <p:nvPr/>
        </p:nvSpPr>
        <p:spPr>
          <a:xfrm>
            <a:off x="1276100" y="4967982"/>
            <a:ext cx="533336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1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6" name="TextBox 16915"/>
          <p:cNvSpPr txBox="1"/>
          <p:nvPr/>
        </p:nvSpPr>
        <p:spPr>
          <a:xfrm>
            <a:off x="1944347" y="4937785"/>
            <a:ext cx="6736115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실시간 미세먼지 시각화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7" name="TextBox 16916"/>
          <p:cNvSpPr txBox="1"/>
          <p:nvPr/>
        </p:nvSpPr>
        <p:spPr>
          <a:xfrm>
            <a:off x="1530043" y="5646235"/>
            <a:ext cx="7301210" cy="8371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유명 여행지의 실시간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미세먼지 정보를 지역별로</a:t>
            </a:r>
            <a:b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</a:b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시각화하여 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8" name="타원 16917"/>
          <p:cNvSpPr/>
          <p:nvPr/>
        </p:nvSpPr>
        <p:spPr>
          <a:xfrm>
            <a:off x="9467712" y="501397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9" name="TextBox 16918"/>
          <p:cNvSpPr txBox="1"/>
          <p:nvPr/>
        </p:nvSpPr>
        <p:spPr>
          <a:xfrm>
            <a:off x="10101018" y="4963182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CCTV 실시간 영상정보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0" name="TextBox 16919"/>
          <p:cNvSpPr txBox="1"/>
          <p:nvPr/>
        </p:nvSpPr>
        <p:spPr>
          <a:xfrm>
            <a:off x="9740716" y="5658389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>
                <a:solidFill>
                  <a:srgbClr val="404040">
                    <a:alpha val="100000"/>
                  </a:srgbClr>
                </a:solidFill>
                <a:latin typeface="D2Coding"/>
              </a:rPr>
              <a:t>하늘의 미세먼지를 파악하고, 교통상황 등을 알 수 있는 CCTV 실시간 영상정보 제공</a:t>
            </a:r>
            <a:endParaRPr kumimoji="1" lang="ko-KR" altLang="en-US" sz="2200" b="0" i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1" name="TextBox 16920"/>
          <p:cNvSpPr txBox="1"/>
          <p:nvPr/>
        </p:nvSpPr>
        <p:spPr>
          <a:xfrm>
            <a:off x="1580346" y="7224628"/>
            <a:ext cx="7328662" cy="8371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err="1">
                <a:solidFill>
                  <a:srgbClr val="404040">
                    <a:alpha val="100000"/>
                  </a:srgbClr>
                </a:solidFill>
                <a:latin typeface="D2Coding"/>
              </a:rPr>
              <a:t>과거데이터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 : 365일 원하는 날짜에 예측 정보 제공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0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실시간데이터 : 중국 연계 미세먼지 예측 정보 제공</a:t>
            </a:r>
            <a:endParaRPr kumimoji="0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2" name="타원 16921"/>
          <p:cNvSpPr/>
          <p:nvPr/>
        </p:nvSpPr>
        <p:spPr>
          <a:xfrm>
            <a:off x="1282463" y="663452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3" name="TextBox 16922"/>
          <p:cNvSpPr txBox="1"/>
          <p:nvPr/>
        </p:nvSpPr>
        <p:spPr>
          <a:xfrm>
            <a:off x="1974489" y="6607566"/>
            <a:ext cx="6245645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예측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4" name="TextBox 16923"/>
          <p:cNvSpPr txBox="1"/>
          <p:nvPr/>
        </p:nvSpPr>
        <p:spPr>
          <a:xfrm>
            <a:off x="990426" y="2647480"/>
            <a:ext cx="15868921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“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걱정없이</a:t>
            </a:r>
            <a:r>
              <a:rPr kumimoji="0" lang="ko-KR" altLang="en-US" sz="4000" b="1" i="0" u="sng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여행할 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수 있도록 돕는다</a:t>
            </a: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”</a:t>
            </a:r>
            <a:endParaRPr kumimoji="0" lang="ko-KR" altLang="en-US" sz="40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5" name="TextBox 16924"/>
          <p:cNvSpPr txBox="1"/>
          <p:nvPr/>
        </p:nvSpPr>
        <p:spPr>
          <a:xfrm>
            <a:off x="1044401" y="3458509"/>
            <a:ext cx="15868921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A6A6A6">
                    <a:alpha val="100000"/>
                  </a:srgbClr>
                </a:solidFill>
                <a:latin typeface="D2Coding"/>
              </a:rPr>
              <a:t>(주요 서비스 타겟층 : 어린이, 폐질환자, 어르신 등 미세먼지 걱정없이 여행하고 싶은 사람이면 누구나) </a:t>
            </a:r>
            <a:endParaRPr kumimoji="0" lang="ko-KR" altLang="en-US" sz="2400" b="1" i="0">
              <a:solidFill>
                <a:srgbClr val="A6A6A6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6" name="타원 16925"/>
          <p:cNvSpPr/>
          <p:nvPr/>
        </p:nvSpPr>
        <p:spPr>
          <a:xfrm>
            <a:off x="9467712" y="6748841"/>
            <a:ext cx="533280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5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7" name="TextBox 16926"/>
          <p:cNvSpPr txBox="1"/>
          <p:nvPr/>
        </p:nvSpPr>
        <p:spPr>
          <a:xfrm>
            <a:off x="10101018" y="6696428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관련 뉴스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8" name="TextBox 16927"/>
          <p:cNvSpPr txBox="1"/>
          <p:nvPr/>
        </p:nvSpPr>
        <p:spPr>
          <a:xfrm>
            <a:off x="9740716" y="7391635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선정 등에 참고할 수 있도록 미세먼지와 관련 있는 뉴스 기사 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2" name="TextBox 16931"/>
          <p:cNvSpPr txBox="1"/>
          <p:nvPr/>
        </p:nvSpPr>
        <p:spPr>
          <a:xfrm>
            <a:off x="1585608" y="9013748"/>
            <a:ext cx="6317092" cy="458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원하는 날짜에 </a:t>
            </a: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안심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추천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3" name="타원 16932"/>
          <p:cNvSpPr/>
          <p:nvPr/>
        </p:nvSpPr>
        <p:spPr>
          <a:xfrm>
            <a:off x="1282463" y="8351920"/>
            <a:ext cx="533280" cy="533280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4" name="TextBox 16933"/>
          <p:cNvSpPr txBox="1"/>
          <p:nvPr/>
        </p:nvSpPr>
        <p:spPr>
          <a:xfrm>
            <a:off x="1974489" y="8324904"/>
            <a:ext cx="624564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미세먼지안심지역 추천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6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7925" name="그림 1792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767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7927" name="그림 1792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7928" name="TextBox 17927"/>
          <p:cNvSpPr txBox="1"/>
          <p:nvPr/>
        </p:nvSpPr>
        <p:spPr>
          <a:xfrm>
            <a:off x="1139626" y="1633687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정의서(1/3)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929" name="TextBox 1792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767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7931" name="그림 1793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7676" name="표 17675"/>
          <p:cNvGraphicFramePr/>
          <p:nvPr>
            <p:extLst>
              <p:ext uri="{D42A27DB-BD31-4B8C-83A1-F6EECF244321}">
                <p14:modId xmlns:p14="http://schemas.microsoft.com/office/powerpoint/2010/main" val="404706020"/>
              </p:ext>
            </p:extLst>
          </p:nvPr>
        </p:nvGraphicFramePr>
        <p:xfrm>
          <a:off x="1261810" y="2471731"/>
          <a:ext cx="15954826" cy="7119742"/>
        </p:xfrm>
        <a:graphic>
          <a:graphicData uri="http://schemas.openxmlformats.org/drawingml/2006/table">
            <a:tbl>
              <a:tblPr firstRow="1" bandRow="1"/>
              <a:tblGrid>
                <a:gridCol w="1553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3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67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83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6235">
                <a:tc rowSpan="4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69859" lvl="1" indent="-21426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메인화면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MAIN_LOGIN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로그인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등록된 계정으로 아이디와 비밀번호를 입력하여 로그인하는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 성공시 사용자 정보가 세션에 저장되고, 실패시 ‘가입된 회원정보가 없습니다’라는 메시지창이 출력됨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4126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LOGOUT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로그아웃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로그인된 사용자가 로그아웃할 수 있는 기능</a:t>
                      </a:r>
                    </a:p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로그아웃 버튼을 클릭하여 로그아웃 할 수 있으며, 로그아웃시 메인화면으로 리다이렉트됨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922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MAIN_JOIN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회원가입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신규 사용자가 계정을 생성할 수 있는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아이디, 비밀번호, 이름, 성별, 거주지 등을 입력하여 회원가입할 수 있으며, 회원가입 성공시 사용자 정보가 데이터베이스에 저장되고 로그인 페이지로 리다이렉트됨  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6235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MAIN_RANK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지역랭킹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지역별 미세먼지 랭킹을 확인할 수 있는 기능으로,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입장시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확인 가능</a:t>
                      </a:r>
                    </a:p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랭킹 안에 있는 지역을 클릭하면 실시간 미세먼지 정보를 제공하는 ‘실시간 미세먼지 정보 제공’ 페이지로 이동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037" name="TextBox 1803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8949" name="그림 1894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869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8951" name="그림 1895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8952" name="TextBox 18951"/>
          <p:cNvSpPr txBox="1"/>
          <p:nvPr/>
        </p:nvSpPr>
        <p:spPr>
          <a:xfrm>
            <a:off x="1139626" y="1481259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정의서(2/3)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953" name="TextBox 18952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15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8698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8955" name="그림 18954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8700" name="표 18699"/>
          <p:cNvGraphicFramePr/>
          <p:nvPr/>
        </p:nvGraphicFramePr>
        <p:xfrm>
          <a:off x="1211323" y="2167185"/>
          <a:ext cx="16218950" cy="7471918"/>
        </p:xfrm>
        <a:graphic>
          <a:graphicData uri="http://schemas.openxmlformats.org/drawingml/2006/table">
            <a:tbl>
              <a:tblPr firstRow="1" bandRow="1"/>
              <a:tblGrid>
                <a:gridCol w="1599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9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2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88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9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6999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1191">
                <a:tc rowSpan="5">
                  <a:txBody>
                    <a:bodyPr/>
                    <a:lstStyle/>
                    <a:p>
                      <a:pPr marL="47631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23815" lvl="1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CORE_REAL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-43588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국내 미세먼지 농도를 환경부 기준(4단계)으로 시각화하여 정보 제공</a:t>
                      </a:r>
                    </a:p>
                    <a:p>
                      <a:pPr marL="22227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 조회를 원하는 시군구를 입력하면 해당 지역 정보 조회 가능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9661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CORE_REAL</a:t>
                      </a: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_WORLD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주변국 미세먼지 농도를 환경부 기준(4단계)으로 시각화하여 정보 제공</a:t>
                      </a:r>
                    </a:p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제공되는 주변국 국가 리스트에서 하나의 국가를 선택하면 해당 지역에서의 정보 조회 가능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1191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FUTURE_K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(과거데이터)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시간, 지역을 입력하면 입력 조건에 맞는 미세먼지 농도 예측 정보 제공(과거데이터 사용)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460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REAL_</a:t>
                      </a: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(실시간데이터)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지역을 입력하면 입력 조건에 맞는 미세먼지 농도 예측 정보 제공(과거데이터 사용)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21191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FUTURE_W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예측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(과거데이터)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수일 이후의 미세먼지 농도를 예측한 정보 제공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077" name="TextBox 1907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6" name="TextBox 19975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정의서(3/3)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972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9979" name="그림 1997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9724" name="표 19723"/>
          <p:cNvGraphicFramePr/>
          <p:nvPr>
            <p:extLst>
              <p:ext uri="{D42A27DB-BD31-4B8C-83A1-F6EECF244321}">
                <p14:modId xmlns:p14="http://schemas.microsoft.com/office/powerpoint/2010/main" val="2991782638"/>
              </p:ext>
            </p:extLst>
          </p:nvPr>
        </p:nvGraphicFramePr>
        <p:xfrm>
          <a:off x="1212635" y="2701456"/>
          <a:ext cx="16003629" cy="6074892"/>
        </p:xfrm>
        <a:graphic>
          <a:graphicData uri="http://schemas.openxmlformats.org/drawingml/2006/table">
            <a:tbl>
              <a:tblPr firstRow="1" bandRow="1"/>
              <a:tblGrid>
                <a:gridCol w="1572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3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66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787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580"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안심여행지 추천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여행지를 고르지 못한 이용자가 여행을 원하는 일시를 입력하면 해당 일시에 미세먼지 안심지역을 추천 </a:t>
                      </a:r>
                    </a:p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안심지역을 클릭하면 해당 지역 내 주요 관광지를 추천</a:t>
                      </a:r>
                      <a:endParaRPr kumimoji="0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580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</a:t>
                      </a:r>
                      <a:r>
                        <a:rPr kumimoji="1" lang="en-US" altLang="ko-KR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WORLD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여행지를 고르지 못한 이용자가 여행을 원하는 날짜를 입력하면 해당 날짜에 미세먼지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 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0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클릭하면 해당 지역 내 주요 관광지를 추천</a:t>
                      </a:r>
                      <a:endParaRPr kumimoji="0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0734">
                <a:tc rowSpan="2">
                  <a:txBody>
                    <a:bodyPr/>
                    <a:lstStyle/>
                    <a:p>
                      <a:pPr marL="117490" lvl="1" indent="-95262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서브기능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SUB_VIEW</a:t>
                      </a:r>
                      <a:endParaRPr kumimoji="1" lang="ko-KR" altLang="ko-KR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CCTV영상</a:t>
                      </a:r>
                      <a:b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정보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상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미세먼지 수치가 적힌 지역을 선택하면, 해당 지역의 CCTV 영상을 볼 수 있는 모달창이 출력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0734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SUB_NEWS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</a:t>
                      </a:r>
                      <a:b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뉴스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하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미세먼지와 관련된 뉴스기사를 제공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091" name="TextBox 20090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4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0997" name="그림 2099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074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0999" name="그림 2099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0" name="TextBox 20999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수집 데이터 속성 명세서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1001" name="TextBox 21000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17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074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1003" name="그림 2100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4" name="TextBox 2100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20749" name="표 20748"/>
          <p:cNvGraphicFramePr/>
          <p:nvPr/>
        </p:nvGraphicFramePr>
        <p:xfrm>
          <a:off x="1269792" y="2706200"/>
          <a:ext cx="15935566" cy="6544095"/>
        </p:xfrm>
        <a:graphic>
          <a:graphicData uri="http://schemas.openxmlformats.org/drawingml/2006/table">
            <a:tbl>
              <a:tblPr firstRow="1" bandRow="1"/>
              <a:tblGrid>
                <a:gridCol w="3374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0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1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8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582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데이터명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기관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속성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비  고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82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 지도 API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세계 지도 / 국내 지도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582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데이터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공공데이터포탈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국내 미세먼지 데이터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582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CCTV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도시교통정보센터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지역별 실시간 시각정보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3299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대기질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https://</a:t>
                      </a: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aqicn</a:t>
                      </a: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.org/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대기질 실시간 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582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 세부 측정정보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에어코리아(환경부)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2017년~2024년 국내 시군구 및 </a:t>
                      </a:r>
                      <a:b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en-US" altLang="ko-KR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</a:t>
                      </a: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시간별 미세먼지/초미세먼지 농도</a:t>
                      </a: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582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582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64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2021" name="그림 2202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1766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2023" name="그림 2202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2024" name="TextBox 2202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2027" name="TextBox 2202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2028" name="TextBox 22027"/>
          <p:cNvSpPr txBox="1"/>
          <p:nvPr/>
        </p:nvSpPr>
        <p:spPr>
          <a:xfrm>
            <a:off x="14320202" y="-36449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스토리보드(1/#)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150916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미안해 메인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베너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    선택 메뉴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실시간 정보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예측하기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2.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미세먼지 순위 </a:t>
                      </a: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미세먼지 순위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3.  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프로젝트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소개글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4.  </a:t>
                      </a:r>
                      <a:r>
                        <a:rPr lang="ko-KR" altLang="en-US" sz="2000" dirty="0" err="1" smtClean="0">
                          <a:latin typeface="맑은 고딕" charset="0"/>
                          <a:ea typeface="맑은 고딕" charset="0"/>
                        </a:rPr>
                        <a:t>로그인창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5.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미세먼지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관련 기사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972166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메인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김유진</a:t>
                      </a:r>
                      <a:r>
                        <a:rPr lang="en-US" altLang="ko-KR" sz="2000" dirty="0" smtClean="0"/>
                        <a:t>, </a:t>
                      </a:r>
                      <a:r>
                        <a:rPr lang="ko-KR" altLang="en-US" sz="2000" dirty="0" smtClean="0"/>
                        <a:t>김한민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46" y="2291757"/>
            <a:ext cx="8823539" cy="7115758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7" name="왼쪽 중괄호 6"/>
          <p:cNvSpPr/>
          <p:nvPr/>
        </p:nvSpPr>
        <p:spPr>
          <a:xfrm>
            <a:off x="2583246" y="2430333"/>
            <a:ext cx="228642" cy="1066996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중괄호 33"/>
          <p:cNvSpPr/>
          <p:nvPr/>
        </p:nvSpPr>
        <p:spPr>
          <a:xfrm>
            <a:off x="2583246" y="3622167"/>
            <a:ext cx="228642" cy="4565923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642599" y="5567197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36" name="타원 35"/>
          <p:cNvSpPr/>
          <p:nvPr/>
        </p:nvSpPr>
        <p:spPr>
          <a:xfrm>
            <a:off x="1642599" y="841321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37" name="왼쪽 중괄호 36"/>
          <p:cNvSpPr/>
          <p:nvPr/>
        </p:nvSpPr>
        <p:spPr>
          <a:xfrm rot="10800000">
            <a:off x="11195427" y="3622166"/>
            <a:ext cx="211356" cy="1438042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왼쪽 중괄호 37"/>
          <p:cNvSpPr/>
          <p:nvPr/>
        </p:nvSpPr>
        <p:spPr>
          <a:xfrm rot="10800000">
            <a:off x="11195427" y="5341262"/>
            <a:ext cx="211356" cy="284682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1509078" y="4005994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</a:t>
            </a:r>
            <a:endParaRPr lang="ko-KR" altLang="en-US" sz="3600" dirty="0"/>
          </a:p>
        </p:txBody>
      </p:sp>
      <p:sp>
        <p:nvSpPr>
          <p:cNvPr id="40" name="타원 39"/>
          <p:cNvSpPr/>
          <p:nvPr/>
        </p:nvSpPr>
        <p:spPr>
          <a:xfrm>
            <a:off x="11509078" y="641890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</a:t>
            </a:r>
            <a:endParaRPr lang="ko-KR" altLang="en-US" sz="3600" dirty="0"/>
          </a:p>
        </p:txBody>
      </p:sp>
      <p:sp>
        <p:nvSpPr>
          <p:cNvPr id="41" name="왼쪽 중괄호 40"/>
          <p:cNvSpPr/>
          <p:nvPr/>
        </p:nvSpPr>
        <p:spPr>
          <a:xfrm>
            <a:off x="2583246" y="8346883"/>
            <a:ext cx="228642" cy="86284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64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2021" name="그림 2202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1766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2023" name="그림 2202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2024" name="TextBox 2202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2027" name="TextBox 2202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2028" name="TextBox 22027"/>
          <p:cNvSpPr txBox="1"/>
          <p:nvPr/>
        </p:nvSpPr>
        <p:spPr>
          <a:xfrm>
            <a:off x="14320202" y="-36449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스토리보드(1/#)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01492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뷰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3. </a:t>
                      </a:r>
                      <a:r>
                        <a:rPr lang="en-US" altLang="ko-KR" sz="120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해당 지역의 미세먼지 정보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574930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미세먼지 수치 확인 지도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r>
                        <a:rPr lang="en-US" altLang="ko-KR" sz="2000" dirty="0" smtClean="0"/>
                        <a:t>,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ko-KR" altLang="en-US" sz="2000" baseline="0" dirty="0" err="1" smtClean="0"/>
                        <a:t>전민경</a:t>
                      </a:r>
                      <a:r>
                        <a:rPr lang="en-US" altLang="ko-KR" sz="2000" baseline="0" dirty="0" smtClean="0"/>
                        <a:t>, </a:t>
                      </a:r>
                      <a:r>
                        <a:rPr lang="ko-KR" altLang="en-US" sz="2000" baseline="0" dirty="0" err="1" smtClean="0"/>
                        <a:t>허광혁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 smtClean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44" y="2584275"/>
            <a:ext cx="10284941" cy="6783046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18" name="타원 17"/>
          <p:cNvSpPr/>
          <p:nvPr/>
        </p:nvSpPr>
        <p:spPr>
          <a:xfrm>
            <a:off x="7595048" y="816032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7" name="타원 16"/>
          <p:cNvSpPr/>
          <p:nvPr/>
        </p:nvSpPr>
        <p:spPr>
          <a:xfrm>
            <a:off x="6856715" y="826304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19" name="타원 18"/>
          <p:cNvSpPr/>
          <p:nvPr/>
        </p:nvSpPr>
        <p:spPr>
          <a:xfrm>
            <a:off x="4296453" y="2689558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3824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4" name="Group 1"/>
          <p:cNvGrpSpPr/>
          <p:nvPr/>
        </p:nvGrpSpPr>
        <p:grpSpPr>
          <a:xfrm>
            <a:off x="-9488" y="5109257"/>
            <a:ext cx="18284648" cy="5169540"/>
            <a:chOff x="-9488" y="5109257"/>
            <a:chExt cx="18284648" cy="5169540"/>
          </a:xfrm>
        </p:grpSpPr>
        <p:pic>
          <p:nvPicPr>
            <p:cNvPr id="5125" name="그림 512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9488" y="5109257"/>
              <a:ext cx="18284648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6" name="Group 2"/>
          <p:cNvGrpSpPr/>
          <p:nvPr/>
        </p:nvGrpSpPr>
        <p:grpSpPr>
          <a:xfrm>
            <a:off x="607908" y="563477"/>
            <a:ext cx="17029146" cy="9148660"/>
            <a:chOff x="607908" y="563477"/>
            <a:chExt cx="17029146" cy="9148660"/>
          </a:xfrm>
        </p:grpSpPr>
        <p:pic>
          <p:nvPicPr>
            <p:cNvPr id="5127" name="그림 512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07908" y="563477"/>
              <a:ext cx="17029146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8" name="Group 3"/>
          <p:cNvGrpSpPr/>
          <p:nvPr/>
        </p:nvGrpSpPr>
        <p:grpSpPr>
          <a:xfrm>
            <a:off x="13572254" y="419022"/>
            <a:ext cx="2823640" cy="1503110"/>
            <a:chOff x="13572254" y="419022"/>
            <a:chExt cx="2823640" cy="1503110"/>
          </a:xfrm>
        </p:grpSpPr>
        <p:pic>
          <p:nvPicPr>
            <p:cNvPr id="5129" name="그림 512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357225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5130" name="TextBox 5129"/>
          <p:cNvSpPr txBox="1"/>
          <p:nvPr/>
        </p:nvSpPr>
        <p:spPr>
          <a:xfrm>
            <a:off x="13524642" y="720604"/>
            <a:ext cx="2985511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Pretendard SemiBold"/>
              </a:rPr>
              <a:t>목차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Pretendard SemiBold"/>
            </a:endParaRPr>
          </a:p>
        </p:txBody>
      </p:sp>
      <p:sp>
        <p:nvSpPr>
          <p:cNvPr id="5131" name="TextBox 5130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5132" name="TextBox 5131"/>
          <p:cNvSpPr txBox="1"/>
          <p:nvPr/>
        </p:nvSpPr>
        <p:spPr>
          <a:xfrm>
            <a:off x="969946" y="872751"/>
            <a:ext cx="5559983" cy="16094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바탕"/>
              </a:rPr>
              <a:t>1.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 프로젝트 소개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프로젝트 개요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팀 구성 및 역할 분담</a:t>
            </a:r>
            <a:endParaRPr kumimoji="0" lang="ko-KR" altLang="en-US" sz="3000" b="1" i="0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3" name="TextBox 5132"/>
          <p:cNvSpPr txBox="1"/>
          <p:nvPr/>
        </p:nvSpPr>
        <p:spPr>
          <a:xfrm>
            <a:off x="3114536" y="2786094"/>
            <a:ext cx="5559983" cy="16046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2. 배경 및 필요성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추진배경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유사 서비스 분석</a:t>
            </a:r>
            <a:endParaRPr kumimoji="0" lang="ko-KR" altLang="en-US" sz="3000" b="1" i="0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4" name="TextBox 5133"/>
          <p:cNvSpPr txBox="1"/>
          <p:nvPr/>
        </p:nvSpPr>
        <p:spPr>
          <a:xfrm>
            <a:off x="6529929" y="4619891"/>
            <a:ext cx="6993209" cy="25538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3. 서비스 기획 및 설계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주요 목적 및 기능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요구사항 정의서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수집 데이터 속성 명세서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스토리보드</a:t>
            </a:r>
            <a:endParaRPr kumimoji="0" lang="ko-KR" altLang="en-US" sz="3000" b="1" i="0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5" name="TextBox 5134"/>
          <p:cNvSpPr txBox="1"/>
          <p:nvPr/>
        </p:nvSpPr>
        <p:spPr>
          <a:xfrm>
            <a:off x="12872136" y="8767273"/>
            <a:ext cx="5559983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추진일정(WBS)</a:t>
            </a:r>
            <a:endParaRPr kumimoji="0" lang="ko-KR" altLang="en-US" sz="4000" b="1" i="0" dirty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09586" y="6967098"/>
            <a:ext cx="5559983" cy="16312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진행 상황 보고</a:t>
            </a:r>
            <a:endParaRPr kumimoji="0" lang="en-US" altLang="ko-KR" sz="4000" b="1" i="0" baseline="0" dirty="0" smtClean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kumimoji="0" lang="ko-KR" altLang="en-US" sz="3000" b="1" i="0" baseline="0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서비스 구현 내용</a:t>
            </a:r>
            <a:endParaRPr kumimoji="0" lang="ko-KR" altLang="en-US" sz="3000" b="1" i="0" baseline="0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kumimoji="0" lang="ko-KR" altLang="en-US" sz="3000" b="1" i="0" baseline="0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남은 과제</a:t>
            </a:r>
            <a:endParaRPr kumimoji="0" lang="ko-KR" altLang="en-US" sz="3000" b="1" i="0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64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2021" name="그림 2202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1766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2023" name="그림 2202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2024" name="TextBox 2202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20</a:t>
            </a:r>
          </a:p>
        </p:txBody>
      </p:sp>
      <p:sp>
        <p:nvSpPr>
          <p:cNvPr id="22027" name="TextBox 2202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2028" name="TextBox 22027"/>
          <p:cNvSpPr txBox="1"/>
          <p:nvPr/>
        </p:nvSpPr>
        <p:spPr>
          <a:xfrm>
            <a:off x="14320202" y="-36449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스토리보드(1/#)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686140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view</a:t>
                      </a: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CCTV view</a:t>
                      </a: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349892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지도 </a:t>
                      </a:r>
                      <a:r>
                        <a:rPr lang="en-US" altLang="ko-KR" sz="2000" dirty="0" smtClean="0"/>
                        <a:t>CCTV </a:t>
                      </a:r>
                      <a:r>
                        <a:rPr lang="ko-KR" altLang="en-US" sz="2000" dirty="0" smtClean="0"/>
                        <a:t>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그림 6" descr="C:/Users/User/AppData/Roaming/PolarisOffice/ETemp/5252_23656376/fImage2195635044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00"/>
          <a:stretch>
            <a:fillRect/>
          </a:stretch>
        </p:blipFill>
        <p:spPr>
          <a:xfrm>
            <a:off x="2278390" y="2584974"/>
            <a:ext cx="9571526" cy="6761083"/>
          </a:xfrm>
          <a:prstGeom prst="rect">
            <a:avLst/>
          </a:prstGeom>
          <a:noFill/>
        </p:spPr>
      </p:pic>
      <p:sp>
        <p:nvSpPr>
          <p:cNvPr id="16" name="타원 15"/>
          <p:cNvSpPr/>
          <p:nvPr/>
        </p:nvSpPr>
        <p:spPr>
          <a:xfrm>
            <a:off x="1856654" y="233566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17" name="타원 16"/>
          <p:cNvSpPr/>
          <p:nvPr/>
        </p:nvSpPr>
        <p:spPr>
          <a:xfrm>
            <a:off x="6194860" y="395364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18" name="타원 17"/>
          <p:cNvSpPr/>
          <p:nvPr/>
        </p:nvSpPr>
        <p:spPr>
          <a:xfrm>
            <a:off x="7156086" y="879780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9" name="타원 18"/>
          <p:cNvSpPr/>
          <p:nvPr/>
        </p:nvSpPr>
        <p:spPr>
          <a:xfrm>
            <a:off x="6526041" y="873300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6507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8" name="TextBox 23047"/>
          <p:cNvSpPr txBox="1"/>
          <p:nvPr/>
        </p:nvSpPr>
        <p:spPr>
          <a:xfrm>
            <a:off x="1169767" y="1882446"/>
            <a:ext cx="8301125" cy="615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한컴 윤체 B"/>
              </a:rPr>
              <a:t>개발 환경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한컴 윤체 B"/>
            </a:endParaRPr>
          </a:p>
        </p:txBody>
      </p: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22796" name="표 22795"/>
          <p:cNvGraphicFramePr/>
          <p:nvPr/>
        </p:nvGraphicFramePr>
        <p:xfrm>
          <a:off x="2587142" y="7880485"/>
          <a:ext cx="12632621" cy="1442770"/>
        </p:xfrm>
        <a:graphic>
          <a:graphicData uri="http://schemas.openxmlformats.org/drawingml/2006/table">
            <a:tbl>
              <a:tblPr firstRow="1" bandRow="1"/>
              <a:tblGrid>
                <a:gridCol w="1263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4868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휴먼둥근헤드라인"/>
                        </a:rPr>
                        <a:t>형상관리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휴먼둥근헤드라인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902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휴먼엑스포"/>
                        </a:rPr>
                        <a:t>GITHUB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09" name="표 22808"/>
          <p:cNvGraphicFramePr/>
          <p:nvPr>
            <p:extLst>
              <p:ext uri="{D42A27DB-BD31-4B8C-83A1-F6EECF244321}">
                <p14:modId xmlns:p14="http://schemas.microsoft.com/office/powerpoint/2010/main" val="1200987217"/>
              </p:ext>
            </p:extLst>
          </p:nvPr>
        </p:nvGraphicFramePr>
        <p:xfrm>
          <a:off x="258714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FRONT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HTML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W3.CSS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JavaScript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jQuery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22" name="표 22821"/>
          <p:cNvGraphicFramePr/>
          <p:nvPr/>
        </p:nvGraphicFramePr>
        <p:xfrm>
          <a:off x="691389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BACK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Django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JAVA, SPRING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PYTHON</a:t>
                      </a:r>
                      <a:endParaRPr kumimoji="1" lang="ko-KR" altLang="en-US" sz="27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32" name="표 22831"/>
          <p:cNvGraphicFramePr/>
          <p:nvPr>
            <p:extLst>
              <p:ext uri="{D42A27DB-BD31-4B8C-83A1-F6EECF244321}">
                <p14:modId xmlns:p14="http://schemas.microsoft.com/office/powerpoint/2010/main" val="2091110056"/>
              </p:ext>
            </p:extLst>
          </p:nvPr>
        </p:nvGraphicFramePr>
        <p:xfrm>
          <a:off x="11202521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539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DATA ANALYSIS</a:t>
                      </a:r>
                      <a:endParaRPr kumimoji="0" lang="ko-KR" altLang="en-US" sz="27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3830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SQLAlchemy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OracleDB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TenseorFlow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Pandas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Plotly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Open CV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atplotlib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101" name="TextBox 23100"/>
          <p:cNvSpPr txBox="1"/>
          <p:nvPr/>
        </p:nvSpPr>
        <p:spPr>
          <a:xfrm>
            <a:off x="1063435" y="517428"/>
            <a:ext cx="4569557" cy="544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3. 서비스 기획 및 설계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내용(김광섭)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042" y="705770"/>
            <a:ext cx="3191320" cy="43249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9669" y="5153957"/>
            <a:ext cx="3305636" cy="4391638"/>
          </a:xfrm>
          <a:prstGeom prst="rect">
            <a:avLst/>
          </a:prstGeom>
        </p:spPr>
      </p:pic>
      <p:sp>
        <p:nvSpPr>
          <p:cNvPr id="23" name="TextBox 2"/>
          <p:cNvSpPr txBox="1"/>
          <p:nvPr/>
        </p:nvSpPr>
        <p:spPr>
          <a:xfrm>
            <a:off x="1139626" y="3640713"/>
            <a:ext cx="51470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메인 컨트롤러 구현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800" dirty="0" smtClean="0"/>
              <a:t>웹 </a:t>
            </a:r>
            <a:r>
              <a:rPr lang="ko-KR" altLang="en-US" sz="2800" dirty="0" err="1" smtClean="0"/>
              <a:t>크롤링을</a:t>
            </a:r>
            <a:r>
              <a:rPr lang="ko-KR" altLang="en-US" sz="2800" dirty="0" smtClean="0"/>
              <a:t> 통해서 전 세계 </a:t>
            </a:r>
            <a:endParaRPr lang="en-US" altLang="ko-KR" sz="2800" dirty="0" smtClean="0"/>
          </a:p>
          <a:p>
            <a:r>
              <a:rPr lang="ko-KR" altLang="en-US" sz="2800" dirty="0" err="1" smtClean="0"/>
              <a:t>대기질</a:t>
            </a:r>
            <a:r>
              <a:rPr lang="ko-KR" altLang="en-US" sz="2800" dirty="0" smtClean="0"/>
              <a:t> 사이트에서 </a:t>
            </a:r>
            <a:r>
              <a:rPr lang="ko-KR" altLang="en-US" sz="2800" dirty="0" err="1" smtClean="0"/>
              <a:t>대기질이</a:t>
            </a:r>
            <a:r>
              <a:rPr lang="ko-KR" altLang="en-US" sz="2800" dirty="0" smtClean="0"/>
              <a:t> 좋은 순위를 메인페이지에 구현했습니다</a:t>
            </a:r>
            <a:r>
              <a:rPr lang="en-US" altLang="ko-KR" sz="2800" dirty="0" smtClean="0"/>
              <a:t>. </a:t>
            </a:r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컨트롤러에서 </a:t>
            </a:r>
            <a:r>
              <a:rPr lang="en-US" altLang="ko-KR" sz="2800" dirty="0" smtClean="0"/>
              <a:t>html</a:t>
            </a:r>
            <a:r>
              <a:rPr lang="ko-KR" altLang="en-US" sz="2800" dirty="0" smtClean="0"/>
              <a:t>을 불러와 태그로 데이터 </a:t>
            </a:r>
            <a:r>
              <a:rPr lang="ko-KR" altLang="en-US" sz="2800" dirty="0" err="1" smtClean="0"/>
              <a:t>파싱</a:t>
            </a:r>
            <a:r>
              <a:rPr lang="ko-KR" altLang="en-US" sz="2800" dirty="0" smtClean="0"/>
              <a:t> 후 필요한 데이터를 리스트에 담아서 뷰로 전송하였습니다</a:t>
            </a:r>
            <a:r>
              <a:rPr lang="en-US" altLang="ko-KR" sz="28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6765" y="823694"/>
            <a:ext cx="7914610" cy="872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9913" y="2624469"/>
            <a:ext cx="9866247" cy="6594716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1539092" y="2904896"/>
            <a:ext cx="50572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데이터가공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–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(1-1)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800" dirty="0" smtClean="0"/>
              <a:t>전 세계 </a:t>
            </a:r>
            <a:r>
              <a:rPr lang="ko-KR" altLang="en-US" sz="2800" dirty="0" err="1" smtClean="0"/>
              <a:t>대기질</a:t>
            </a:r>
            <a:r>
              <a:rPr lang="ko-KR" altLang="en-US" sz="2800" dirty="0" smtClean="0"/>
              <a:t> 사이트에서 </a:t>
            </a:r>
            <a:endParaRPr lang="en-US" altLang="ko-KR" sz="2800" dirty="0" smtClean="0"/>
          </a:p>
          <a:p>
            <a:r>
              <a:rPr lang="en-US" altLang="ko-KR" sz="2800" dirty="0" smtClean="0"/>
              <a:t>csv</a:t>
            </a:r>
            <a:r>
              <a:rPr lang="ko-KR" altLang="en-US" sz="2800" dirty="0" smtClean="0"/>
              <a:t>파일 다운로드 후 형식에 </a:t>
            </a:r>
            <a:endParaRPr lang="en-US" altLang="ko-KR" sz="2800" dirty="0" smtClean="0"/>
          </a:p>
          <a:p>
            <a:r>
              <a:rPr lang="ko-KR" altLang="en-US" sz="2800" dirty="0" smtClean="0"/>
              <a:t>맞게 수정해서 분석할 수 있는</a:t>
            </a:r>
            <a:endParaRPr lang="en-US" altLang="ko-KR" sz="2800" dirty="0" smtClean="0"/>
          </a:p>
          <a:p>
            <a:r>
              <a:rPr lang="ko-KR" altLang="en-US" sz="2800" dirty="0" smtClean="0"/>
              <a:t>데이터로 가공하였습니다</a:t>
            </a:r>
            <a:r>
              <a:rPr lang="en-US" altLang="ko-KR" sz="2800" dirty="0" smtClean="0"/>
              <a:t>. </a:t>
            </a:r>
            <a:endParaRPr lang="en-US" altLang="ko-KR" sz="2800" dirty="0"/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추후에 </a:t>
            </a:r>
            <a:r>
              <a:rPr lang="en-US" altLang="ko-KR" sz="2800" dirty="0" smtClean="0"/>
              <a:t>DB</a:t>
            </a:r>
            <a:r>
              <a:rPr lang="ko-KR" altLang="en-US" sz="2800" dirty="0" smtClean="0"/>
              <a:t>에 넣어서 작업 예정입니다</a:t>
            </a:r>
            <a:r>
              <a:rPr lang="en-US" altLang="ko-KR" sz="2800" dirty="0" smtClean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데이터분석 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1) 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(김광섭)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419454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6494757" y="1482457"/>
            <a:ext cx="51470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데이터별</a:t>
            </a:r>
            <a:r>
              <a:rPr lang="ko-KR" altLang="en-US" sz="2800" b="1" dirty="0" smtClean="0"/>
              <a:t> </a:t>
            </a:r>
            <a:r>
              <a:rPr lang="ko-KR" altLang="en-US" sz="2800" b="1" dirty="0" err="1" smtClean="0"/>
              <a:t>히트맵</a:t>
            </a:r>
            <a:r>
              <a:rPr lang="ko-KR" altLang="en-US" sz="2800" b="1" dirty="0" smtClean="0"/>
              <a:t> 구성 </a:t>
            </a:r>
            <a:r>
              <a:rPr lang="en-US" altLang="ko-KR" sz="2800" b="1" dirty="0" smtClean="0"/>
              <a:t>(1-2)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각각의 파일에 있는 </a:t>
            </a:r>
            <a:r>
              <a:rPr lang="ko-KR" altLang="en-US" sz="2400" dirty="0" err="1" smtClean="0"/>
              <a:t>컬럼마다</a:t>
            </a:r>
            <a:r>
              <a:rPr lang="ko-KR" altLang="en-US" sz="2400" dirty="0" smtClean="0"/>
              <a:t> 상관관계를 </a:t>
            </a:r>
            <a:r>
              <a:rPr lang="ko-KR" altLang="en-US" sz="2400" dirty="0" err="1" smtClean="0"/>
              <a:t>히트맵으로</a:t>
            </a:r>
            <a:r>
              <a:rPr lang="ko-KR" altLang="en-US" sz="2400" dirty="0" smtClean="0"/>
              <a:t> 구현해봤습니다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1065" y="568591"/>
            <a:ext cx="5008101" cy="302337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1066" y="3555249"/>
            <a:ext cx="5008101" cy="302337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1066" y="6612752"/>
            <a:ext cx="5008101" cy="302337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4063" y="3548326"/>
            <a:ext cx="8746391" cy="608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9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15864" y="522211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1063435" y="2218601"/>
            <a:ext cx="715964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학습 및 분석 후 미래 예측 </a:t>
            </a:r>
            <a:r>
              <a:rPr lang="en-US" altLang="ko-KR" sz="2800" b="1" dirty="0" smtClean="0"/>
              <a:t>– (1-3)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중국의 특정 도시들과 서울의 데이터를 병합해서 예측모델을 만들었습니다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그리고 </a:t>
            </a:r>
            <a:r>
              <a:rPr lang="en-US" altLang="ko-KR" sz="2400" dirty="0" smtClean="0"/>
              <a:t>null</a:t>
            </a:r>
            <a:r>
              <a:rPr lang="ko-KR" altLang="en-US" sz="2400" dirty="0" smtClean="0"/>
              <a:t>값 처리와 </a:t>
            </a:r>
            <a:r>
              <a:rPr lang="ko-KR" altLang="en-US" sz="2400" dirty="0" err="1" smtClean="0"/>
              <a:t>타입에러를</a:t>
            </a:r>
            <a:r>
              <a:rPr lang="ko-KR" altLang="en-US" sz="2400" dirty="0" smtClean="0"/>
              <a:t> 우려하여 가공하였고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데이터 분할 후 모델에 학습시켜 미래의 데이터를 예측해보았습니다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64" y="4896386"/>
            <a:ext cx="8482700" cy="19954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58" y="6995950"/>
            <a:ext cx="8482700" cy="19954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6558" y="2291468"/>
            <a:ext cx="8309358" cy="520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6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44" y="4853598"/>
            <a:ext cx="7221557" cy="4184546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701544" y="1663074"/>
            <a:ext cx="722155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학습 및 분석 후 미래 예측 </a:t>
            </a:r>
            <a:r>
              <a:rPr lang="en-US" altLang="ko-KR" sz="2800" b="1" dirty="0" smtClean="0"/>
              <a:t>– (1-4)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병합 후 분리한 데이터를 가지고 분석하여 매년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매월 마다 일어나는 </a:t>
            </a:r>
            <a:r>
              <a:rPr lang="ko-KR" altLang="en-US" sz="2400" dirty="0" err="1" smtClean="0"/>
              <a:t>대기질</a:t>
            </a:r>
            <a:r>
              <a:rPr lang="ko-KR" altLang="en-US" sz="2400" dirty="0" smtClean="0"/>
              <a:t> 데이터들을 가지고 미래의 </a:t>
            </a:r>
            <a:r>
              <a:rPr lang="ko-KR" altLang="en-US" sz="2400" dirty="0" err="1" smtClean="0"/>
              <a:t>대기질을</a:t>
            </a:r>
            <a:r>
              <a:rPr lang="ko-KR" altLang="en-US" sz="2400" dirty="0" smtClean="0"/>
              <a:t> 예측해보았고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그 데이터를 현재 있는 데이터들과 비교해보았는데 오차율이 높게 나왔고</a:t>
            </a:r>
            <a:r>
              <a:rPr lang="en-US" altLang="ko-KR" sz="2400" dirty="0" smtClean="0"/>
              <a:t>,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R^2 </a:t>
            </a:r>
            <a:r>
              <a:rPr lang="ko-KR" altLang="en-US" sz="2400" dirty="0" smtClean="0"/>
              <a:t>점수가 매우 낮게 나와서 유의미한 데이터가 아니라고 결론 지었습니다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1628" y="1250412"/>
            <a:ext cx="9456661" cy="777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8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2202176" y="3494050"/>
            <a:ext cx="54005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가공 </a:t>
            </a:r>
            <a:r>
              <a:rPr lang="en-US" altLang="ko-KR" sz="2800" b="1" dirty="0" smtClean="0"/>
              <a:t>– (2-1)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중국 특정 도시로 </a:t>
            </a:r>
            <a:r>
              <a:rPr lang="en-US" altLang="ko-KR" sz="2400" dirty="0" smtClean="0"/>
              <a:t>‘</a:t>
            </a:r>
            <a:r>
              <a:rPr lang="ko-KR" altLang="en-US" sz="2400" dirty="0" err="1" smtClean="0"/>
              <a:t>랴오청</a:t>
            </a:r>
            <a:r>
              <a:rPr lang="en-US" altLang="ko-KR" sz="2400" dirty="0" smtClean="0"/>
              <a:t>’</a:t>
            </a:r>
            <a:r>
              <a:rPr lang="ko-KR" altLang="en-US" sz="2400" dirty="0" smtClean="0"/>
              <a:t>을 선택하여 그 지역과 서울과의 미세먼지 연관성을 파악하고 대략적으로 중국 지역에서 서울까지 미세먼지가 영향을 끼치는 시간이 </a:t>
            </a:r>
            <a:r>
              <a:rPr lang="ko-KR" altLang="en-US" sz="2400" dirty="0" err="1" smtClean="0"/>
              <a:t>얼마정도</a:t>
            </a:r>
            <a:r>
              <a:rPr lang="ko-KR" altLang="en-US" sz="2400" dirty="0" smtClean="0"/>
              <a:t> 걸리는지 분석해보았습니다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위 코드는 데이터 전처리 과정입니다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2218" y="676829"/>
            <a:ext cx="7247516" cy="89219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02176" y="1927299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데이터분석 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(김광섭)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250368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287608" y="2079825"/>
            <a:ext cx="753756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분석</a:t>
            </a:r>
            <a:r>
              <a:rPr lang="en-US" altLang="ko-KR" sz="2800" b="1" dirty="0" smtClean="0"/>
              <a:t>(PM2.5)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– (2-2)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두 데이터간의 상관 분석을 통하여 중국 지역과 서울 </a:t>
            </a:r>
            <a:r>
              <a:rPr lang="ko-KR" altLang="en-US" sz="2400" dirty="0" err="1" smtClean="0"/>
              <a:t>대기질의</a:t>
            </a:r>
            <a:r>
              <a:rPr lang="ko-KR" altLang="en-US" sz="2400" dirty="0" smtClean="0"/>
              <a:t> 접점을 찾아 평균을 내보았습니다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대략적으로 중국 도시의 </a:t>
            </a:r>
            <a:r>
              <a:rPr lang="en-US" altLang="ko-KR" sz="2400" dirty="0" smtClean="0"/>
              <a:t>PM2.5 </a:t>
            </a:r>
            <a:r>
              <a:rPr lang="ko-KR" altLang="en-US" sz="2400" dirty="0" smtClean="0"/>
              <a:t>지수가 서울에 영향을 끼치는 기간은 대략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일 정도로 나왔습니다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6435" y="7233059"/>
            <a:ext cx="10494059" cy="24790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64" y="4915808"/>
            <a:ext cx="10247600" cy="24141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7979" y="1808330"/>
            <a:ext cx="8012285" cy="29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463276" y="2899721"/>
            <a:ext cx="624711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분석</a:t>
            </a:r>
            <a:r>
              <a:rPr lang="en-US" altLang="ko-KR" sz="2800" b="1" dirty="0" smtClean="0"/>
              <a:t>(PM10)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– (2-3)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같은 방식으로 </a:t>
            </a:r>
            <a:r>
              <a:rPr lang="en-US" altLang="ko-KR" sz="2400" dirty="0" smtClean="0"/>
              <a:t>PM10</a:t>
            </a:r>
            <a:r>
              <a:rPr lang="ko-KR" altLang="en-US" sz="2400" dirty="0" smtClean="0"/>
              <a:t>도 측정해보았습니다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결과는 약 </a:t>
            </a:r>
            <a:r>
              <a:rPr lang="en-US" altLang="ko-KR" sz="2400" dirty="0" smtClean="0"/>
              <a:t>2.8</a:t>
            </a:r>
            <a:r>
              <a:rPr lang="ko-KR" altLang="en-US" sz="2400" dirty="0" smtClean="0"/>
              <a:t>일이 나왔습니다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54" y="5289938"/>
            <a:ext cx="7428764" cy="17549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17" y="7535728"/>
            <a:ext cx="7326101" cy="17259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8018" y="2388663"/>
            <a:ext cx="9440408" cy="714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" name="Group 1"/>
          <p:cNvGrpSpPr/>
          <p:nvPr/>
        </p:nvGrpSpPr>
        <p:grpSpPr>
          <a:xfrm>
            <a:off x="-12615" y="5137779"/>
            <a:ext cx="18286156" cy="5169540"/>
            <a:chOff x="-12614" y="5137779"/>
            <a:chExt cx="18286156" cy="5169540"/>
          </a:xfrm>
        </p:grpSpPr>
        <p:pic>
          <p:nvPicPr>
            <p:cNvPr id="6149" name="그림 614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6151" name="그림 615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6153" name="그림 615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6154" name="TextBox 6153"/>
          <p:cNvSpPr txBox="1"/>
          <p:nvPr/>
        </p:nvSpPr>
        <p:spPr>
          <a:xfrm>
            <a:off x="1063434" y="568222"/>
            <a:ext cx="4645748" cy="544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1. 프로젝트 소개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6155" name="TextBox 6154"/>
          <p:cNvSpPr txBox="1"/>
          <p:nvPr/>
        </p:nvSpPr>
        <p:spPr>
          <a:xfrm>
            <a:off x="1139626" y="1933239"/>
            <a:ext cx="5559984" cy="6175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1B1760">
                    <a:alpha val="100000"/>
                  </a:srgbClr>
                </a:solidFill>
                <a:latin typeface="돋움"/>
                <a:ea typeface="돋움"/>
              </a:rPr>
              <a:t>프로젝트 개요</a:t>
            </a:r>
            <a:endParaRPr kumimoji="0" lang="ko-KR" altLang="en-US" sz="3500" b="1" i="0">
              <a:solidFill>
                <a:srgbClr val="1B1760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6156" name="TextBox 6155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pic>
        <p:nvPicPr>
          <p:cNvPr id="6157" name="그림 6156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715120" y="4758444"/>
            <a:ext cx="4950511" cy="49505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158" name="TextBox 6157"/>
          <p:cNvSpPr txBox="1"/>
          <p:nvPr/>
        </p:nvSpPr>
        <p:spPr>
          <a:xfrm>
            <a:off x="1215816" y="3183943"/>
            <a:ext cx="15535580" cy="30244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프로젝트명</a:t>
            </a:r>
            <a:r>
              <a:rPr kumimoji="1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미세먼지 빅데이터분석 ‘미세먼지안심여행’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 기간 : 2024. 6. 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11(</a:t>
            </a:r>
            <a:r>
              <a:rPr lang="ko-KR" altLang="en-US" sz="35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화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 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~ 7. </a:t>
            </a:r>
            <a:r>
              <a:rPr lang="en-US" altLang="ko-KR" sz="350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23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일(화) 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6주간 진행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팀명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먼지가되어팀(휴먼교육센터 교육생 5인)</a:t>
            </a:r>
            <a:endParaRPr kumimoji="0" lang="ko-KR" altLang="en-US" sz="3500" b="0" i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287608" y="2651593"/>
            <a:ext cx="50914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분석</a:t>
            </a:r>
            <a:r>
              <a:rPr lang="en-US" altLang="ko-KR" sz="2800" b="1" dirty="0"/>
              <a:t> </a:t>
            </a:r>
            <a:r>
              <a:rPr lang="ko-KR" altLang="en-US" sz="2800" b="1" dirty="0" smtClean="0"/>
              <a:t>결과 </a:t>
            </a:r>
            <a:r>
              <a:rPr lang="en-US" altLang="ko-KR" sz="2800" b="1" dirty="0" smtClean="0"/>
              <a:t>– (2-4)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결과적으로 </a:t>
            </a:r>
            <a:r>
              <a:rPr lang="en-US" altLang="ko-KR" sz="2400" dirty="0" smtClean="0"/>
              <a:t>PM2.5</a:t>
            </a:r>
            <a:r>
              <a:rPr lang="ko-KR" altLang="en-US" sz="2400" dirty="0" smtClean="0"/>
              <a:t>가 도착하는 시간과 </a:t>
            </a:r>
            <a:r>
              <a:rPr lang="en-US" altLang="ko-KR" sz="2400" dirty="0" smtClean="0"/>
              <a:t>PM10</a:t>
            </a:r>
            <a:r>
              <a:rPr lang="ko-KR" altLang="en-US" sz="2400" dirty="0" smtClean="0"/>
              <a:t>이 서울에 도착하는 시간을 출력해보았습니다</a:t>
            </a:r>
            <a:r>
              <a:rPr lang="en-US" altLang="ko-KR" sz="2400" dirty="0" smtClean="0"/>
              <a:t>.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하지만 데이터 컬럼의 수가 너무 부족하여 더 많은 데이터를 변수에 두고 데이터를 분석해보도록 하겠습니다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9327" y="5848464"/>
            <a:ext cx="10216532" cy="37481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9296" y="3075857"/>
            <a:ext cx="9080415" cy="247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6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22" y="5138888"/>
            <a:ext cx="18286533" cy="5168745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034" y="566230"/>
            <a:ext cx="17024949" cy="9145319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dirty="0" smtClean="0">
                <a:latin typeface="나눔고딕 ExtraBold"/>
                <a:ea typeface="나눔고딕 ExtraBold"/>
              </a:rPr>
              <a:t>22</a:t>
            </a:r>
          </a:p>
        </p:txBody>
      </p:sp>
      <p:grpSp>
        <p:nvGrpSpPr>
          <p:cNvPr id="15" name="그룹 1002"/>
          <p:cNvGrpSpPr/>
          <p:nvPr/>
        </p:nvGrpSpPr>
        <p:grpSpPr>
          <a:xfrm>
            <a:off x="624112" y="566301"/>
            <a:ext cx="17025489" cy="9144875"/>
            <a:chOff x="623810" y="566667"/>
            <a:chExt cx="17038096" cy="9152381"/>
          </a:xfrm>
        </p:grpSpPr>
        <p:pic>
          <p:nvPicPr>
            <p:cNvPr id="16" name="Object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roup 4"/>
          <p:cNvGrpSpPr/>
          <p:nvPr/>
        </p:nvGrpSpPr>
        <p:grpSpPr>
          <a:xfrm>
            <a:off x="614314" y="562642"/>
            <a:ext cx="4950511" cy="988807"/>
            <a:chOff x="911053" y="493650"/>
            <a:chExt cx="4950511" cy="988807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3650"/>
              <a:ext cx="4950511" cy="98880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2" name="TextBox 21"/>
          <p:cNvSpPr txBox="1"/>
          <p:nvPr/>
        </p:nvSpPr>
        <p:spPr>
          <a:xfrm>
            <a:off x="766696" y="586420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. 추진일정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graphicFrame>
        <p:nvGraphicFramePr>
          <p:cNvPr id="18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138188"/>
              </p:ext>
            </p:extLst>
          </p:nvPr>
        </p:nvGraphicFramePr>
        <p:xfrm>
          <a:off x="634672" y="1597864"/>
          <a:ext cx="17025556" cy="8296209"/>
        </p:xfrm>
        <a:graphic>
          <a:graphicData uri="http://schemas.openxmlformats.org/drawingml/2006/table">
            <a:tbl>
              <a:tblPr firstRow="1" bandRow="1"/>
              <a:tblGrid>
                <a:gridCol w="72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0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44477433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2090249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14648951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9408573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9463212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3068346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07504732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97424214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021245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78400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14512485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55474697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8708659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639626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98945985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4130115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21254187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5317748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70786155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00696357"/>
                    </a:ext>
                  </a:extLst>
                </a:gridCol>
              </a:tblGrid>
              <a:tr h="295499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72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번호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 err="1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작업항목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29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b="1" i="0" u="none" strike="noStrike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 및 계획 수립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45264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주제 선정 및 역할분담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프로젝트 일정계획 수립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baseline="0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수행계획서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작성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(+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다이어그램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</a:t>
                      </a:r>
                      <a:endParaRPr lang="ko-KR" altLang="en-US" sz="2000" b="0" i="0" u="none" strike="noStrike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기획안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000" dirty="0">
                          <a:latin typeface="돋움"/>
                          <a:ea typeface="돋움"/>
                        </a:rPr>
                        <a:t>  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정보구조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화면구조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설계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백엔드</a:t>
                      </a: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0067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수집 및 가공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분석 기반 예측모델 설계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4470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8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농도 예측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59663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9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CCTV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영상정보 제공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9514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10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실시간 미세먼지 정보 제공 기능 구현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74799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11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추천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42379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관련 뉴스 제공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4823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프론트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5395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로그인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,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회원가입 등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9218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핵심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세부기능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화면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385034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테스트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65921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기능  테스트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3986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보고서  작성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00723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593276"/>
                  </a:ext>
                </a:extLst>
              </a:tr>
            </a:tbl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11652712" y="1402552"/>
            <a:ext cx="0" cy="869088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6378435" y="152670"/>
            <a:ext cx="1448066" cy="144806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중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776251" y="922877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smtClean="0">
                <a:solidFill>
                  <a:srgbClr val="FF0000"/>
                </a:solidFill>
              </a:rPr>
              <a:t>중간보고</a:t>
            </a:r>
            <a:endParaRPr lang="ko-KR" altLang="en-US" sz="20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9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22" y="5138888"/>
            <a:ext cx="18286533" cy="5168745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034" y="566230"/>
            <a:ext cx="17024949" cy="9145319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dirty="0" smtClean="0">
                <a:latin typeface="나눔고딕 ExtraBold"/>
                <a:ea typeface="나눔고딕 ExtraBold"/>
              </a:rPr>
              <a:t>22</a:t>
            </a:r>
          </a:p>
        </p:txBody>
      </p:sp>
      <p:grpSp>
        <p:nvGrpSpPr>
          <p:cNvPr id="15" name="그룹 1002"/>
          <p:cNvGrpSpPr/>
          <p:nvPr/>
        </p:nvGrpSpPr>
        <p:grpSpPr>
          <a:xfrm>
            <a:off x="624112" y="566301"/>
            <a:ext cx="17025489" cy="9144875"/>
            <a:chOff x="623810" y="566667"/>
            <a:chExt cx="17038096" cy="9152381"/>
          </a:xfrm>
        </p:grpSpPr>
        <p:pic>
          <p:nvPicPr>
            <p:cNvPr id="16" name="Object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roup 4"/>
          <p:cNvGrpSpPr/>
          <p:nvPr/>
        </p:nvGrpSpPr>
        <p:grpSpPr>
          <a:xfrm>
            <a:off x="614314" y="562642"/>
            <a:ext cx="4950511" cy="988807"/>
            <a:chOff x="911053" y="493650"/>
            <a:chExt cx="4950511" cy="988807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3650"/>
              <a:ext cx="4950511" cy="98880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2" name="TextBox 21"/>
          <p:cNvSpPr txBox="1"/>
          <p:nvPr/>
        </p:nvSpPr>
        <p:spPr>
          <a:xfrm>
            <a:off x="766696" y="586420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. 추진일정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6383" y="2093531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엔티티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정의서</a:t>
            </a:r>
            <a:endParaRPr kumimoji="0" lang="en-US" altLang="ko-KR" sz="3400" b="1" i="0" baseline="0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8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975440"/>
              </p:ext>
            </p:extLst>
          </p:nvPr>
        </p:nvGraphicFramePr>
        <p:xfrm>
          <a:off x="1062801" y="2931011"/>
          <a:ext cx="16147414" cy="63860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7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4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9585"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1" kern="1200" smtClean="0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ko-KR" altLang="en-US" sz="2500" b="1" i="0" kern="120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1" kern="1200" dirty="0" err="1" smtClean="0">
                          <a:solidFill>
                            <a:schemeClr val="bg1"/>
                          </a:solidFill>
                        </a:rPr>
                        <a:t>테이블</a:t>
                      </a:r>
                      <a:r>
                        <a:rPr lang="ko-KR" sz="2500" b="1" kern="1200" dirty="0" err="1" smtClean="0">
                          <a:solidFill>
                            <a:schemeClr val="bg1"/>
                          </a:solidFill>
                        </a:rPr>
                        <a:t>명</a:t>
                      </a:r>
                      <a:endParaRPr lang="ko-KR" altLang="en-US" sz="2500" b="1" i="0" kern="120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sz="2500" b="1" kern="1200" smtClean="0">
                          <a:solidFill>
                            <a:schemeClr val="bg1"/>
                          </a:solidFill>
                        </a:rPr>
                        <a:t>포함</a:t>
                      </a:r>
                      <a:r>
                        <a:rPr lang="ko-KR" sz="2500" b="1" kern="120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2500" b="1" kern="1200" smtClean="0">
                          <a:solidFill>
                            <a:schemeClr val="bg1"/>
                          </a:solidFill>
                        </a:rPr>
                        <a:t>속성</a:t>
                      </a:r>
                      <a:endParaRPr lang="ko-KR" altLang="en-US" sz="2500" b="1" i="0" kern="120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2526"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en-US" sz="2500" kern="1200" dirty="0" smtClean="0"/>
                        <a:t>1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kern="1200" dirty="0" smtClean="0"/>
                        <a:t>회원정보</a:t>
                      </a:r>
                      <a:endParaRPr lang="en-US" altLang="ko-KR" sz="2500" kern="120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회원번호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닉네임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이름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아이디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비밀번호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질병유무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5656"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상위도시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상위 도시 번호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상위 도시명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6969"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en-US" altLang="ko-KR" sz="2500" b="0" i="0" kern="120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하위도시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하위 도시 이름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상위 도시 번호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일시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먼지 분포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미세 먼지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초미세먼지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오존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이산화질소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일산화탄소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아황산가스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평균 기온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최고 기온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최저 기온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강수량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평균 습도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평균 풍속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최대 풍속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최대 풍속 풍향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31457012"/>
                  </a:ext>
                </a:extLst>
              </a:tr>
              <a:tr h="1491313"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en-US" altLang="ko-KR" sz="2500" b="0" i="0" kern="120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외부도시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날짜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상위 도시 번호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초미세먼지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미세먼지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오존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이산화질소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아황산가스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일산화탄소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16256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49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22" y="5138888"/>
            <a:ext cx="18286533" cy="5168745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034" y="566230"/>
            <a:ext cx="17024949" cy="9145319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dirty="0" smtClean="0">
                <a:latin typeface="나눔고딕 ExtraBold"/>
                <a:ea typeface="나눔고딕 ExtraBold"/>
              </a:rPr>
              <a:t>22</a:t>
            </a:r>
          </a:p>
        </p:txBody>
      </p:sp>
      <p:grpSp>
        <p:nvGrpSpPr>
          <p:cNvPr id="15" name="그룹 1002"/>
          <p:cNvGrpSpPr/>
          <p:nvPr/>
        </p:nvGrpSpPr>
        <p:grpSpPr>
          <a:xfrm>
            <a:off x="624112" y="566301"/>
            <a:ext cx="17025489" cy="9144875"/>
            <a:chOff x="623810" y="566667"/>
            <a:chExt cx="17038096" cy="9152381"/>
          </a:xfrm>
        </p:grpSpPr>
        <p:pic>
          <p:nvPicPr>
            <p:cNvPr id="16" name="Object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roup 4"/>
          <p:cNvGrpSpPr/>
          <p:nvPr/>
        </p:nvGrpSpPr>
        <p:grpSpPr>
          <a:xfrm>
            <a:off x="614314" y="562642"/>
            <a:ext cx="4950511" cy="988807"/>
            <a:chOff x="911053" y="493650"/>
            <a:chExt cx="4950511" cy="988807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3650"/>
              <a:ext cx="4950511" cy="98880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2" name="TextBox 21"/>
          <p:cNvSpPr txBox="1"/>
          <p:nvPr/>
        </p:nvSpPr>
        <p:spPr>
          <a:xfrm>
            <a:off x="766696" y="586420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. 추진일정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7436" y="3392822"/>
            <a:ext cx="13571547" cy="61839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7436" y="1481259"/>
            <a:ext cx="13581267" cy="188723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546374" y="749268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테이블명세서</a:t>
            </a:r>
            <a:endParaRPr kumimoji="0" lang="en-US" altLang="ko-KR" sz="3400" b="1" i="0" baseline="0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116165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22" y="5138888"/>
            <a:ext cx="18286533" cy="5168745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034" y="566230"/>
            <a:ext cx="17024949" cy="9145319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dirty="0" smtClean="0">
                <a:latin typeface="나눔고딕 ExtraBold"/>
                <a:ea typeface="나눔고딕 ExtraBold"/>
              </a:rPr>
              <a:t>22</a:t>
            </a:r>
          </a:p>
        </p:txBody>
      </p:sp>
      <p:grpSp>
        <p:nvGrpSpPr>
          <p:cNvPr id="15" name="그룹 1002"/>
          <p:cNvGrpSpPr/>
          <p:nvPr/>
        </p:nvGrpSpPr>
        <p:grpSpPr>
          <a:xfrm>
            <a:off x="624112" y="566301"/>
            <a:ext cx="17025489" cy="9144875"/>
            <a:chOff x="623810" y="566667"/>
            <a:chExt cx="17038096" cy="9152381"/>
          </a:xfrm>
        </p:grpSpPr>
        <p:pic>
          <p:nvPicPr>
            <p:cNvPr id="16" name="Object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roup 4"/>
          <p:cNvGrpSpPr/>
          <p:nvPr/>
        </p:nvGrpSpPr>
        <p:grpSpPr>
          <a:xfrm>
            <a:off x="614314" y="562642"/>
            <a:ext cx="4950511" cy="988807"/>
            <a:chOff x="911053" y="493650"/>
            <a:chExt cx="4950511" cy="988807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3650"/>
              <a:ext cx="4950511" cy="98880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2" name="TextBox 21"/>
          <p:cNvSpPr txBox="1"/>
          <p:nvPr/>
        </p:nvSpPr>
        <p:spPr>
          <a:xfrm>
            <a:off x="766696" y="586420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. 추진일정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46374" y="749268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테이블명세서</a:t>
            </a:r>
            <a:endParaRPr kumimoji="0" lang="en-US" altLang="ko-KR" sz="3400" b="1" i="0" baseline="0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584" y="5263193"/>
            <a:ext cx="14316311" cy="3469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585" y="1997595"/>
            <a:ext cx="14316310" cy="321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5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5605" name="그림 2560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5094" name="Group 2"/>
          <p:cNvGrpSpPr/>
          <p:nvPr/>
        </p:nvGrpSpPr>
        <p:grpSpPr>
          <a:xfrm>
            <a:off x="620579" y="2053861"/>
            <a:ext cx="17029200" cy="6167891"/>
            <a:chOff x="620579" y="2053861"/>
            <a:chExt cx="17029200" cy="6167891"/>
          </a:xfrm>
        </p:grpSpPr>
        <p:pic>
          <p:nvPicPr>
            <p:cNvPr id="25607" name="그림 2560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2053861"/>
              <a:ext cx="17029200" cy="61678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5608" name="TextBox 25607"/>
          <p:cNvSpPr txBox="1"/>
          <p:nvPr/>
        </p:nvSpPr>
        <p:spPr>
          <a:xfrm>
            <a:off x="5632993" y="4456861"/>
            <a:ext cx="7005937" cy="13610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8400" b="1" i="0" baseline="0" dirty="0">
                <a:solidFill>
                  <a:srgbClr val="2C2C2C">
                    <a:alpha val="100000"/>
                  </a:srgbClr>
                </a:solidFill>
                <a:latin typeface="휴먼둥근헤드라인"/>
              </a:rPr>
              <a:t>감사합니다</a:t>
            </a:r>
            <a:endParaRPr kumimoji="1" lang="ko-KR" altLang="en-US" sz="8400" b="1" i="0" dirty="0">
              <a:solidFill>
                <a:srgbClr val="2C2C2C">
                  <a:alpha val="100000"/>
                </a:srgbClr>
              </a:solidFill>
              <a:latin typeface="휴먼둥근헤드라인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t>23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72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178" name="TextBox 7177"/>
          <p:cNvSpPr txBox="1"/>
          <p:nvPr/>
        </p:nvSpPr>
        <p:spPr>
          <a:xfrm>
            <a:off x="1063435" y="568222"/>
            <a:ext cx="4645748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1. 프로젝트 소개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7179" name="표 7178"/>
          <p:cNvGraphicFramePr/>
          <p:nvPr>
            <p:extLst>
              <p:ext uri="{D42A27DB-BD31-4B8C-83A1-F6EECF244321}">
                <p14:modId xmlns:p14="http://schemas.microsoft.com/office/powerpoint/2010/main" val="3196523547"/>
              </p:ext>
            </p:extLst>
          </p:nvPr>
        </p:nvGraphicFramePr>
        <p:xfrm>
          <a:off x="1261810" y="2701456"/>
          <a:ext cx="15748242" cy="6617111"/>
        </p:xfrm>
        <a:graphic>
          <a:graphicData uri="http://schemas.openxmlformats.org/drawingml/2006/table">
            <a:tbl>
              <a:tblPr firstRow="1" bandRow="1"/>
              <a:tblGrid>
                <a:gridCol w="1934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1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2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6456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담당자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역할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담당 업무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613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전민경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팀장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(프로젝트 총괄)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6120" lvl="1" indent="-329975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발표,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지도서비스 구현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머신러닝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기반 예측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서비스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구현, 국내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안심여행지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추천서비스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613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김광섭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PM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(프로젝트 관리)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SPRING 서버 설계 및 배포,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지도서비스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구현,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머신러닝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기반 예측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서비스 구현,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안심여행지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추천서비스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613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김유진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디자인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이미지 디자인, 메인화면 구현, 로그인/회원가입 구현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613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김한민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UI 설계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및 기능 구현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깃허브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관리,  UI 설계,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메인화면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구현, CCTV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서비스(국내)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구현, 관련 기사 제공 서비스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613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허광혁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UI 설계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및 기능 구현 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DJANGO 서버 설계 및 배포,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머신러닝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기반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지도서비스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구현,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머신러닝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기반 예측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서비스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구현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안심여행지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추천서비스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58" name="TextBox 7257"/>
          <p:cNvSpPr txBox="1"/>
          <p:nvPr/>
        </p:nvSpPr>
        <p:spPr>
          <a:xfrm>
            <a:off x="1139626" y="1863412"/>
            <a:ext cx="555998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팀 구성 및 역할 분담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8197" name="그림 819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819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8199" name="그림 819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8200" name="TextBox 8199"/>
          <p:cNvSpPr txBox="1"/>
          <p:nvPr/>
        </p:nvSpPr>
        <p:spPr>
          <a:xfrm>
            <a:off x="1139626" y="1863412"/>
            <a:ext cx="3596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추진배경(1/2)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8201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8202" name="그림 8201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8203" name="TextBox 8202"/>
          <p:cNvSpPr txBox="1"/>
          <p:nvPr/>
        </p:nvSpPr>
        <p:spPr>
          <a:xfrm>
            <a:off x="1626913" y="568222"/>
            <a:ext cx="3579131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2. 배경 및 필요성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8204" name="TextBox 820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5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8205" name="그림 8204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92008" y="2853782"/>
            <a:ext cx="6155166" cy="5940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8206" name="TextBox 8205"/>
          <p:cNvSpPr txBox="1"/>
          <p:nvPr/>
        </p:nvSpPr>
        <p:spPr>
          <a:xfrm>
            <a:off x="7994799" y="6426606"/>
            <a:ext cx="9213742" cy="3017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미세먼지란 지름이 10㎍(마이크로미터) 미만의 크기 입자로, 2.5㎍ 미만의 초미세먼지의 경우 코점막을 통해 걸러지지 않아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발암물질로 규정(WHO)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되었으며,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암 외에도 심혈관 질환, 폐질환 등 여러 질병을 유발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한다는 많은 연구 결과가 발표</a:t>
            </a: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2500" b="0" i="0" baseline="0">
              <a:solidFill>
                <a:srgbClr val="00000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2500" b="1" i="0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어린이, 노인, 호흡기 질환자 등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민감군은</a:t>
            </a:r>
            <a:r>
              <a:rPr kumimoji="0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일반인보다 더욱 각별한 주의가 필요!</a:t>
            </a:r>
            <a:endParaRPr kumimoji="0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8207" name="TextBox 8206"/>
          <p:cNvSpPr txBox="1"/>
          <p:nvPr/>
        </p:nvSpPr>
        <p:spPr>
          <a:xfrm>
            <a:off x="1139626" y="8947102"/>
            <a:ext cx="6626600" cy="3952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404040">
                    <a:alpha val="100000"/>
                  </a:srgbClr>
                </a:solidFill>
                <a:latin typeface="D2Coding"/>
              </a:rPr>
              <a:t>*사진: 미세먼지 </a:t>
            </a:r>
            <a:r>
              <a:rPr kumimoji="0" lang="ko-KR" altLang="en-US" sz="2000" b="1" i="0" baseline="0">
                <a:solidFill>
                  <a:srgbClr val="40404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2000" b="1" i="0" baseline="0">
                <a:solidFill>
                  <a:srgbClr val="404040">
                    <a:alpha val="100000"/>
                  </a:srgbClr>
                </a:solidFill>
                <a:latin typeface="D2Coding"/>
              </a:rPr>
              <a:t>나쁨</a:t>
            </a:r>
            <a:r>
              <a:rPr kumimoji="0" lang="ko-KR" altLang="en-US" sz="2000" b="1" i="0" baseline="0">
                <a:solidFill>
                  <a:srgbClr val="40404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2000" b="1" i="0" baseline="0">
                <a:solidFill>
                  <a:srgbClr val="404040">
                    <a:alpha val="100000"/>
                  </a:srgbClr>
                </a:solidFill>
                <a:latin typeface="D2Coding"/>
              </a:rPr>
              <a:t> 수준을 보인 서울 종로 일대(2023)</a:t>
            </a:r>
            <a:endParaRPr kumimoji="0" lang="ko-KR" altLang="en-US" sz="2000" b="1" i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8208" name="그림 8207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994799" y="2853782"/>
            <a:ext cx="8832788" cy="3337943"/>
          </a:xfrm>
          <a:prstGeom prst="rect">
            <a:avLst/>
          </a:prstGeom>
          <a:noFill/>
          <a:ln w="38346" cap="flat" cmpd="sng" algn="ctr">
            <a:solidFill>
              <a:srgbClr val="DFE6F7"/>
            </a:solidFill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9221" name="그림 922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2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9223" name="그림 922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9224" name="TextBox 9223"/>
          <p:cNvSpPr txBox="1"/>
          <p:nvPr/>
        </p:nvSpPr>
        <p:spPr>
          <a:xfrm>
            <a:off x="1139626" y="1863412"/>
            <a:ext cx="3596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추진배경(2/2)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9225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9226" name="그림 9225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9227" name="TextBox 9226"/>
          <p:cNvSpPr txBox="1"/>
          <p:nvPr/>
        </p:nvSpPr>
        <p:spPr>
          <a:xfrm>
            <a:off x="1626913" y="568222"/>
            <a:ext cx="3579131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2. 배경 및 필요성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9228" name="TextBox 9227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9229" name="그림 9228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9135988" y="5353681"/>
            <a:ext cx="7843980" cy="3364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30" name="그림 9229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063435" y="3560097"/>
            <a:ext cx="7940823" cy="51584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9231" name="TextBox 9230"/>
          <p:cNvSpPr txBox="1"/>
          <p:nvPr/>
        </p:nvSpPr>
        <p:spPr>
          <a:xfrm>
            <a:off x="9294678" y="3539500"/>
            <a:ext cx="7894830" cy="1342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7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각 나라별 미세먼지 기준이 다르며, 한국 환경부의 경우 미세먼지를 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‘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좋음-보통-나쁨-매우나쁨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’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b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</a:b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4단계로 분류하고, 기준별 각 대안방안을 마련</a:t>
            </a:r>
            <a:endParaRPr kumimoji="1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4" name="Group 1"/>
          <p:cNvGrpSpPr/>
          <p:nvPr/>
        </p:nvGrpSpPr>
        <p:grpSpPr>
          <a:xfrm>
            <a:off x="-11051" y="5137779"/>
            <a:ext cx="18284592" cy="5169540"/>
            <a:chOff x="-11051" y="5137779"/>
            <a:chExt cx="18284592" cy="5169540"/>
          </a:xfrm>
        </p:grpSpPr>
        <p:pic>
          <p:nvPicPr>
            <p:cNvPr id="10245" name="그림 102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1051" y="5137779"/>
              <a:ext cx="18284592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0246" name="Group 2"/>
          <p:cNvGrpSpPr/>
          <p:nvPr/>
        </p:nvGrpSpPr>
        <p:grpSpPr>
          <a:xfrm>
            <a:off x="612653" y="576148"/>
            <a:ext cx="17029200" cy="9148715"/>
            <a:chOff x="612653" y="576148"/>
            <a:chExt cx="17029200" cy="9148715"/>
          </a:xfrm>
        </p:grpSpPr>
        <p:pic>
          <p:nvPicPr>
            <p:cNvPr id="10247" name="그림 102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12653" y="576148"/>
              <a:ext cx="17029200" cy="91487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0248" name="TextBox 10247"/>
          <p:cNvSpPr txBox="1"/>
          <p:nvPr/>
        </p:nvSpPr>
        <p:spPr>
          <a:xfrm>
            <a:off x="1182494" y="1657054"/>
            <a:ext cx="5728217" cy="59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 서비스 분석(1/6)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0249" name="Group 3"/>
          <p:cNvGrpSpPr/>
          <p:nvPr/>
        </p:nvGrpSpPr>
        <p:grpSpPr>
          <a:xfrm>
            <a:off x="911053" y="493650"/>
            <a:ext cx="4950511" cy="988807"/>
            <a:chOff x="911053" y="493650"/>
            <a:chExt cx="4950511" cy="988807"/>
          </a:xfrm>
        </p:grpSpPr>
        <p:pic>
          <p:nvPicPr>
            <p:cNvPr id="10250" name="그림 1024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3650"/>
              <a:ext cx="4950511" cy="98880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0251" name="TextBox 10250"/>
          <p:cNvSpPr txBox="1"/>
          <p:nvPr/>
        </p:nvSpPr>
        <p:spPr>
          <a:xfrm>
            <a:off x="1520525" y="568222"/>
            <a:ext cx="3807759" cy="5714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2. 배경 및 필요성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0252" name="TextBox 10251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0253" name="TextBox 10252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타 미세먼지 분석 프로젝트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0254" name="표 10253"/>
          <p:cNvGraphicFramePr/>
          <p:nvPr>
            <p:extLst>
              <p:ext uri="{D42A27DB-BD31-4B8C-83A1-F6EECF244321}">
                <p14:modId xmlns:p14="http://schemas.microsoft.com/office/powerpoint/2010/main" val="3237904847"/>
              </p:ext>
            </p:extLst>
          </p:nvPr>
        </p:nvGraphicFramePr>
        <p:xfrm>
          <a:off x="1360217" y="3187125"/>
          <a:ext cx="15532453" cy="5841368"/>
        </p:xfrm>
        <a:graphic>
          <a:graphicData uri="http://schemas.openxmlformats.org/drawingml/2006/table">
            <a:tbl>
              <a:tblPr firstRow="1" bandRow="1"/>
              <a:tblGrid>
                <a:gridCol w="3428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04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648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프로젝트명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담당 업무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389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머신러닝 기반 미세먼지 </a:t>
                      </a:r>
                      <a:b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데이터 분석 프로젝트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서울대공원을 기준으로 한 미세먼지 수치와 관광객 수의 상관관계 조사(머신러닝 사용X)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결과 : 미세먼지 수치가 높을 때 관광객 수 감소,  미세먼지 수치가 낮을 때 관광객 수 증가</a:t>
                      </a:r>
                      <a:endParaRPr kumimoji="0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082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 현황 확인 프로젝트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대한민국 미세먼지 현황 분석, 서울시 교통량과 미세먼지 농도의 상관 관계 분석, 풍향과 서울시 미세먼지 농도의 상관 관계 분석, 중국 미세먼지와 서울시 미세먼지 농도의 상관관계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결과 : 대한민국의 미세먼지 농도는 중국의 미세먼지 영향을 받음, 서울시 교통량과 서울시의 미세먼지 농도는 상관관계가 있음, 서풍이 많이 불수록 미세먼지 농도가 높아짐, 중국 도시의 미세먼지와 서울 미세먼지의 상관관계가 </a:t>
                      </a: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있음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738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기후와 경제를 이용한 미세먼지 예측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 예측 및 미세먼지에 양향을 주는 변수 파악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독립변수로 기후 / 코스피 / 석유 소비량 / 경유 소비량 데이터 활용</a:t>
                      </a:r>
                      <a:endParaRPr kumimoji="0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738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계절별 미세먼지 </a:t>
                      </a:r>
                      <a:b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농도 분석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월(계절) / 측정소 / 저년도 대비 미세먼지의 수치 파악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결과 : 여름이 가장 미세먼지 농도가 낮고 겨울이 가장 높음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301" name="오른쪽 화살표 10300"/>
          <p:cNvSpPr/>
          <p:nvPr/>
        </p:nvSpPr>
        <p:spPr>
          <a:xfrm>
            <a:off x="5518791" y="9172562"/>
            <a:ext cx="1142807" cy="41265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  <p:sp>
        <p:nvSpPr>
          <p:cNvPr id="10302" name="TextBox 10301"/>
          <p:cNvSpPr txBox="1"/>
          <p:nvPr/>
        </p:nvSpPr>
        <p:spPr>
          <a:xfrm>
            <a:off x="6685377" y="9147165"/>
            <a:ext cx="10956476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실시간 데이터가 아닌 과거 데이터를 분석, </a:t>
            </a:r>
            <a:r>
              <a:rPr kumimoji="0" lang="ko-KR" altLang="en-US" sz="2500" b="1" i="1" baseline="0" dirty="0" err="1">
                <a:solidFill>
                  <a:srgbClr val="E46C0A">
                    <a:alpha val="100000"/>
                  </a:srgbClr>
                </a:solidFill>
                <a:latin typeface="D2Coding"/>
              </a:rPr>
              <a:t>에측치</a:t>
            </a: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 정보 제공은 미흡</a:t>
            </a:r>
            <a:endParaRPr kumimoji="0" lang="ko-KR" altLang="en-US" sz="2500" b="1" i="1" dirty="0">
              <a:solidFill>
                <a:srgbClr val="E46C0A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1269" name="그림 1126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1270" name="Group 2"/>
          <p:cNvGrpSpPr/>
          <p:nvPr/>
        </p:nvGrpSpPr>
        <p:grpSpPr>
          <a:xfrm>
            <a:off x="622197" y="560296"/>
            <a:ext cx="17027582" cy="9148660"/>
            <a:chOff x="622197" y="560296"/>
            <a:chExt cx="17027582" cy="9148660"/>
          </a:xfrm>
        </p:grpSpPr>
        <p:pic>
          <p:nvPicPr>
            <p:cNvPr id="11271" name="그림 1127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2197" y="560296"/>
              <a:ext cx="17027582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1272" name="TextBox 11271"/>
          <p:cNvSpPr txBox="1"/>
          <p:nvPr/>
        </p:nvSpPr>
        <p:spPr>
          <a:xfrm>
            <a:off x="1139626" y="1634839"/>
            <a:ext cx="5407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 서비스 분석(2/6)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1273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1274" name="그림 11273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1275" name="TextBox 11274"/>
          <p:cNvSpPr txBox="1"/>
          <p:nvPr/>
        </p:nvSpPr>
        <p:spPr>
          <a:xfrm>
            <a:off x="1520525" y="568222"/>
            <a:ext cx="3807759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2. 배경 및 필요성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276" name="TextBox 11275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8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277" name="TextBox 11276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미세미세(미세먼지, 초미세먼지 지도)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278" name="TextBox 11277"/>
          <p:cNvSpPr txBox="1"/>
          <p:nvPr/>
        </p:nvSpPr>
        <p:spPr>
          <a:xfrm>
            <a:off x="12580209" y="3277604"/>
            <a:ext cx="4341040" cy="3899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국내 전국의 </a:t>
            </a:r>
            <a:r>
              <a:rPr kumimoji="0" lang="ko-KR" altLang="en-US" sz="2500" b="1" i="1" baseline="0">
                <a:solidFill>
                  <a:srgbClr val="6182D6"/>
                </a:solidFill>
                <a:latin typeface="D2Coding"/>
              </a:rPr>
              <a:t>읍/면/동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을 입력하면 실시간 미세먼지 등급을 한 눈에 조회 가능</a:t>
            </a: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BUT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WHO 논문에서 임시목표로 삼으라고 몇 가지 농도를 제시한 것을 참고하여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개발자 마음대로 미세먼지 기준을 8단계로 구분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1279" name="그림 1127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231555"/>
            <a:ext cx="10923154" cy="5715547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11280" name="그림 11279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823299" y="7488478"/>
            <a:ext cx="8461433" cy="1885571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2293" name="그림 1229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2294" name="Group 2"/>
          <p:cNvGrpSpPr/>
          <p:nvPr/>
        </p:nvGrpSpPr>
        <p:grpSpPr>
          <a:xfrm>
            <a:off x="622197" y="560296"/>
            <a:ext cx="17027582" cy="9148660"/>
            <a:chOff x="622197" y="560296"/>
            <a:chExt cx="17027582" cy="9148660"/>
          </a:xfrm>
        </p:grpSpPr>
        <p:pic>
          <p:nvPicPr>
            <p:cNvPr id="12295" name="그림 1229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2197" y="560296"/>
              <a:ext cx="17027582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2296" name="TextBox 12295"/>
          <p:cNvSpPr txBox="1"/>
          <p:nvPr/>
        </p:nvSpPr>
        <p:spPr>
          <a:xfrm>
            <a:off x="1139626" y="1634839"/>
            <a:ext cx="5407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 서비스 분석(3/6)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2297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2298" name="그림 12297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2299" name="TextBox 12298"/>
          <p:cNvSpPr txBox="1"/>
          <p:nvPr/>
        </p:nvSpPr>
        <p:spPr>
          <a:xfrm>
            <a:off x="1520525" y="568222"/>
            <a:ext cx="3807759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2. 배경 및 필요성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300" name="TextBox 12299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9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301" name="TextBox 12300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대기환경정보(네이버)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302" name="TextBox 12301"/>
          <p:cNvSpPr txBox="1"/>
          <p:nvPr/>
        </p:nvSpPr>
        <p:spPr>
          <a:xfrm>
            <a:off x="9061360" y="7994798"/>
            <a:ext cx="7617026" cy="8520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1시간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 단위로 전국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시/군/구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의 실시간 미세먼지 등급을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환경부 4단계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로 한 눈에 조회 가능</a:t>
            </a:r>
            <a:endParaRPr kumimoji="0" lang="ko-KR" altLang="en-US" sz="2500" b="1" i="1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12303" name="그림 12302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277604"/>
            <a:ext cx="7159881" cy="6050452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12304" name="그림 12303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9061360" y="3296638"/>
            <a:ext cx="7617027" cy="4026732"/>
          </a:xfrm>
          <a:prstGeom prst="rect">
            <a:avLst/>
          </a:prstGeom>
          <a:noFill/>
          <a:ln w="9544" cap="flat" cmpd="sng" algn="ctr">
            <a:solidFill>
              <a:srgbClr val="FF0000"/>
            </a:solidFill>
            <a:prstDash val="sysDot"/>
            <a:round/>
            <a:headEnd w="med" len="med"/>
            <a:tailEnd type="triangle" w="med" len="med"/>
          </a:ln>
        </p:spPr>
      </p:pic>
      <p:sp>
        <p:nvSpPr>
          <p:cNvPr id="12308" name="타원 12307"/>
          <p:cNvSpPr/>
          <p:nvPr/>
        </p:nvSpPr>
        <p:spPr>
          <a:xfrm>
            <a:off x="2282434" y="5447287"/>
            <a:ext cx="533280" cy="500013"/>
          </a:xfrm>
          <a:prstGeom prst="ellipse">
            <a:avLst/>
          </a:prstGeom>
          <a:noFill/>
          <a:ln w="25508" cap="flat" cmpd="sng" algn="ctr">
            <a:solidFill>
              <a:srgbClr val="FF0000"/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  <p:pic>
        <p:nvPicPr>
          <p:cNvPr id="12309" name="그림 12308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2536348" y="5271127"/>
            <a:ext cx="6525012" cy="1761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2207</Words>
  <Application>Microsoft Office PowerPoint</Application>
  <PresentationFormat>사용자 지정</PresentationFormat>
  <Paragraphs>591</Paragraphs>
  <Slides>35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50" baseType="lpstr">
      <vt:lpstr>?? ??</vt:lpstr>
      <vt:lpstr>D2Coding</vt:lpstr>
      <vt:lpstr>Pretendard SemiBold</vt:lpstr>
      <vt:lpstr>나눔고딕 ExtraBold</vt:lpstr>
      <vt:lpstr>돋움</vt:lpstr>
      <vt:lpstr>맑은 고딕</vt:lpstr>
      <vt:lpstr>바탕</vt:lpstr>
      <vt:lpstr>한컴 윤체 B</vt:lpstr>
      <vt:lpstr>함초롬돋움</vt:lpstr>
      <vt:lpstr>휴먼둥근헤드라인</vt:lpstr>
      <vt:lpstr>휴먼엑스포</vt:lpstr>
      <vt:lpstr>Arial</vt:lpstr>
      <vt:lpstr>Calibri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human</cp:lastModifiedBy>
  <cp:revision>55</cp:revision>
  <dcterms:created xsi:type="dcterms:W3CDTF">2024-03-13T21:39:25Z</dcterms:created>
  <dcterms:modified xsi:type="dcterms:W3CDTF">2024-06-27T08:57:12Z</dcterms:modified>
  <cp:version>1100.0100.01</cp:version>
</cp:coreProperties>
</file>